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Masters/slideMaster1.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1.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2.xml" ContentType="application/vnd.openxmlformats-officedocument.customXmlProperties+xml"/>
  <Override PartName="/customXml/itemProps1.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57" r:id="rId4"/>
    <p:sldId id="259" r:id="rId5"/>
    <p:sldId id="260" r:id="rId6"/>
    <p:sldId id="261"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68" d="100"/>
          <a:sy n="68" d="100"/>
        </p:scale>
        <p:origin x="90" y="15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openxmlformats.org/officeDocument/2006/relationships/customXml" Target="../customXml/item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customXml" Target="../customXml/item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 Id="rId14"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16D1D8-2178-451F-AB0C-D9BA42325FE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4EE3653-48FA-48F8-87D2-0143B270384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EF2C390-D747-4218-B0E2-F5284D8902A0}"/>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5" name="Footer Placeholder 4">
            <a:extLst>
              <a:ext uri="{FF2B5EF4-FFF2-40B4-BE49-F238E27FC236}">
                <a16:creationId xmlns:a16="http://schemas.microsoft.com/office/drawing/2014/main" id="{D8638385-A407-4D58-A024-D22C32DB0B7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7BD129-32BC-4F5E-9C3C-BF17F39EB012}"/>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28551074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66B09E-9416-4773-BA19-31379726B3C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6F4781B-518E-4B49-93FD-6A00CE88E5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B33E3EA-7488-4649-8BCF-B8BDDB5A52D9}"/>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5" name="Footer Placeholder 4">
            <a:extLst>
              <a:ext uri="{FF2B5EF4-FFF2-40B4-BE49-F238E27FC236}">
                <a16:creationId xmlns:a16="http://schemas.microsoft.com/office/drawing/2014/main" id="{EB9F72FF-D60E-4543-B8D2-EAC5601DFC9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181894A-79EA-45CB-8744-9580774E5676}"/>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2606802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E7871A-B5CD-4854-855A-26E6CF55411A}"/>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4635F12-59B0-4B59-BACC-54DFCFCB87D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17FD421-20B9-40C9-B52B-3F2E51DC8B7C}"/>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5" name="Footer Placeholder 4">
            <a:extLst>
              <a:ext uri="{FF2B5EF4-FFF2-40B4-BE49-F238E27FC236}">
                <a16:creationId xmlns:a16="http://schemas.microsoft.com/office/drawing/2014/main" id="{A16A0D05-0E5A-48CF-9456-7F1A783F2657}"/>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7CB453A-0FA0-44F4-9ECE-AA7ADB523E62}"/>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1512233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6B1E47-EB72-4576-A940-C16D374AFFE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7ED17C2-21DD-493A-B66C-B5BA2A66DF1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C29174B3-68E4-4AA0-8E7D-FD085AB52A5C}"/>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ED7E549-BFBA-468F-850D-73648E619820}"/>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6" name="Footer Placeholder 5">
            <a:extLst>
              <a:ext uri="{FF2B5EF4-FFF2-40B4-BE49-F238E27FC236}">
                <a16:creationId xmlns:a16="http://schemas.microsoft.com/office/drawing/2014/main" id="{9BE3AD3D-B453-48E8-8727-3633FA95795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766494B-7F37-4B49-8816-7682134EA765}"/>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77259243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14189-834D-4319-9715-45B2648ECBEE}"/>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C8CD4D9-CA2E-4BFF-9795-DABA6516AA1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9270AFE0-C049-4CE7-979F-AC27D2276C1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28B1AB0-A7A2-417E-ABC6-30322322BF3C}"/>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CB6DD55-1073-4480-A0CE-E148B37379D4}"/>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AE1E585-F031-44BF-856F-1039C45DD4A3}"/>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8" name="Footer Placeholder 7">
            <a:extLst>
              <a:ext uri="{FF2B5EF4-FFF2-40B4-BE49-F238E27FC236}">
                <a16:creationId xmlns:a16="http://schemas.microsoft.com/office/drawing/2014/main" id="{80F04030-73A8-40A8-8D65-31FFB320ED7C}"/>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2CF48BE-EBEA-43D5-8EB2-FE44C9169E04}"/>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18639862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13B2A93-6745-499B-AA52-AAFA72E5D3C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15306DBC-8390-4317-A67D-3A0A850FB20E}"/>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4" name="Footer Placeholder 3">
            <a:extLst>
              <a:ext uri="{FF2B5EF4-FFF2-40B4-BE49-F238E27FC236}">
                <a16:creationId xmlns:a16="http://schemas.microsoft.com/office/drawing/2014/main" id="{627C7CCC-14E4-474A-8520-74608FF89A4D}"/>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1FF57B88-C3CA-43F0-BB57-4CCC64804695}"/>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34171496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FBC4CC9-30D6-40A1-AA08-8D2F0E23718F}"/>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3" name="Footer Placeholder 2">
            <a:extLst>
              <a:ext uri="{FF2B5EF4-FFF2-40B4-BE49-F238E27FC236}">
                <a16:creationId xmlns:a16="http://schemas.microsoft.com/office/drawing/2014/main" id="{3ED0F84C-F9BE-4643-A52A-7829031C5A9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7BDE7D77-F759-472F-8F46-AC07358F3AFF}"/>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118320565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745AC2-CAFD-4129-8CEE-85C8E0F1CF9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A7112861-083C-44AE-866B-9347D81B592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63982D8-B0BD-46C9-81FA-4EF19FA1605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7CF7244-A6BD-4BF2-998D-7755BE709CAB}"/>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6" name="Footer Placeholder 5">
            <a:extLst>
              <a:ext uri="{FF2B5EF4-FFF2-40B4-BE49-F238E27FC236}">
                <a16:creationId xmlns:a16="http://schemas.microsoft.com/office/drawing/2014/main" id="{8F3894DC-EBD7-4547-AF33-D8C44EA536C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605CA266-2CD0-4D99-8DB4-517F9A81D529}"/>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239661059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477F4-D532-4FDF-B3AD-BB4DFD8E7D4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BC070E8A-F970-4705-8F79-03458FD538D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6B83FDC8-535E-4AF5-B538-0611A395401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0550FDC-F78D-4280-A233-AB0A7BD2BE06}"/>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6" name="Footer Placeholder 5">
            <a:extLst>
              <a:ext uri="{FF2B5EF4-FFF2-40B4-BE49-F238E27FC236}">
                <a16:creationId xmlns:a16="http://schemas.microsoft.com/office/drawing/2014/main" id="{4B154A45-0E97-49D5-AA60-9CD67A3A613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AD27EFD-44FD-4697-94A6-3B6FE57B1846}"/>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246809130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7A9F25-AE4E-49E5-B0D5-010047997AD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F6BB69A3-35A9-4075-945D-9A6A2F78054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D9F1CC8-1D38-4D05-A200-405AE0FCA8CB}"/>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5" name="Footer Placeholder 4">
            <a:extLst>
              <a:ext uri="{FF2B5EF4-FFF2-40B4-BE49-F238E27FC236}">
                <a16:creationId xmlns:a16="http://schemas.microsoft.com/office/drawing/2014/main" id="{03A3C94F-F0B9-477D-8E8C-13C571A611B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B93BC53-E198-48E2-B034-6F73737C21BE}"/>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10162567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785380EE-6CAF-45AD-80C5-29590DE94980}"/>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2365492-CD75-4A9D-9F5F-8AA92538B9C7}"/>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9FD7482-5A20-4195-B3AD-20E6538332C9}"/>
              </a:ext>
            </a:extLst>
          </p:cNvPr>
          <p:cNvSpPr>
            <a:spLocks noGrp="1"/>
          </p:cNvSpPr>
          <p:nvPr>
            <p:ph type="dt" sz="half" idx="10"/>
          </p:nvPr>
        </p:nvSpPr>
        <p:spPr/>
        <p:txBody>
          <a:bodyPr/>
          <a:lstStyle/>
          <a:p>
            <a:fld id="{8CF0E9DF-115B-4615-9C9F-2E33183A16E4}" type="datetimeFigureOut">
              <a:rPr lang="en-GB" smtClean="0"/>
              <a:t>08/02/2021</a:t>
            </a:fld>
            <a:endParaRPr lang="en-GB"/>
          </a:p>
        </p:txBody>
      </p:sp>
      <p:sp>
        <p:nvSpPr>
          <p:cNvPr id="5" name="Footer Placeholder 4">
            <a:extLst>
              <a:ext uri="{FF2B5EF4-FFF2-40B4-BE49-F238E27FC236}">
                <a16:creationId xmlns:a16="http://schemas.microsoft.com/office/drawing/2014/main" id="{0BF21226-0777-4734-A6BA-5C545CEADC8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83500FB-8D7C-4A34-9D65-320F086C3B3F}"/>
              </a:ext>
            </a:extLst>
          </p:cNvPr>
          <p:cNvSpPr>
            <a:spLocks noGrp="1"/>
          </p:cNvSpPr>
          <p:nvPr>
            <p:ph type="sldNum" sz="quarter" idx="12"/>
          </p:nvPr>
        </p:nvSpPr>
        <p:spPr/>
        <p:txBody>
          <a:bodyPr/>
          <a:lstStyle/>
          <a:p>
            <a:fld id="{90CFCD30-6C39-47F9-A8E2-5E04796A3AE6}" type="slidenum">
              <a:rPr lang="en-GB" smtClean="0"/>
              <a:t>‹#›</a:t>
            </a:fld>
            <a:endParaRPr lang="en-GB"/>
          </a:p>
        </p:txBody>
      </p:sp>
    </p:spTree>
    <p:extLst>
      <p:ext uri="{BB962C8B-B14F-4D97-AF65-F5344CB8AC3E}">
        <p14:creationId xmlns:p14="http://schemas.microsoft.com/office/powerpoint/2010/main" val="56933026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C6B6137-CFF8-4C71-9585-5BF544B820CF}"/>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629F0520-8FA1-4401-9855-CE759287CBD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3EF6A8E-F0CF-42A2-812A-AC7C1D97366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F0E9DF-115B-4615-9C9F-2E33183A16E4}" type="datetimeFigureOut">
              <a:rPr lang="en-GB" smtClean="0"/>
              <a:t>08/02/2021</a:t>
            </a:fld>
            <a:endParaRPr lang="en-GB"/>
          </a:p>
        </p:txBody>
      </p:sp>
      <p:sp>
        <p:nvSpPr>
          <p:cNvPr id="5" name="Footer Placeholder 4">
            <a:extLst>
              <a:ext uri="{FF2B5EF4-FFF2-40B4-BE49-F238E27FC236}">
                <a16:creationId xmlns:a16="http://schemas.microsoft.com/office/drawing/2014/main" id="{D9B16C6A-C31E-422B-A395-C35DD6E3817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09E4057-1A0F-479F-833C-9F1FB3E9840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0CFCD30-6C39-47F9-A8E2-5E04796A3AE6}" type="slidenum">
              <a:rPr lang="en-GB" smtClean="0"/>
              <a:t>‹#›</a:t>
            </a:fld>
            <a:endParaRPr lang="en-GB"/>
          </a:p>
        </p:txBody>
      </p:sp>
    </p:spTree>
    <p:extLst>
      <p:ext uri="{BB962C8B-B14F-4D97-AF65-F5344CB8AC3E}">
        <p14:creationId xmlns:p14="http://schemas.microsoft.com/office/powerpoint/2010/main" val="219539379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jpe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slideLayout" Target="../slideLayouts/slideLayout2.xml"/><Relationship Id="rId1" Type="http://schemas.openxmlformats.org/officeDocument/2006/relationships/video" Target="https://www.youtube.com/embed/GYV_o9Uj2jc?feature=oembed" TargetMode="External"/></Relationships>
</file>

<file path=ppt/slides/_rels/slide3.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8.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6E5BE1F-F72A-46FA-8C23-14819CA5BEFB}"/>
              </a:ext>
            </a:extLst>
          </p:cNvPr>
          <p:cNvPicPr>
            <a:picLocks noChangeAspect="1"/>
          </p:cNvPicPr>
          <p:nvPr/>
        </p:nvPicPr>
        <p:blipFill rotWithShape="1">
          <a:blip r:embed="rId2"/>
          <a:srcRect t="6816" b="28343"/>
          <a:stretch/>
        </p:blipFill>
        <p:spPr>
          <a:xfrm>
            <a:off x="5261113" y="10"/>
            <a:ext cx="6930887" cy="6857990"/>
          </a:xfrm>
          <a:prstGeom prst="rect">
            <a:avLst/>
          </a:prstGeom>
        </p:spPr>
      </p:pic>
      <p:sp>
        <p:nvSpPr>
          <p:cNvPr id="10" name="Freeform 5">
            <a:extLst>
              <a:ext uri="{FF2B5EF4-FFF2-40B4-BE49-F238E27FC236}">
                <a16:creationId xmlns:a16="http://schemas.microsoft.com/office/drawing/2014/main" id="{87CC2527-562A-4F69-B487-4371E5B243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grayWhite">
          <a:xfrm>
            <a:off x="7488621" y="2277613"/>
            <a:ext cx="4703379" cy="4580387"/>
          </a:xfrm>
          <a:custGeom>
            <a:avLst/>
            <a:gdLst>
              <a:gd name="T0" fmla="*/ 1333 w 1333"/>
              <a:gd name="T1" fmla="*/ 1031 h 1298"/>
              <a:gd name="T2" fmla="*/ 1333 w 1333"/>
              <a:gd name="T3" fmla="*/ 380 h 1298"/>
              <a:gd name="T4" fmla="*/ 706 w 1333"/>
              <a:gd name="T5" fmla="*/ 0 h 1298"/>
              <a:gd name="T6" fmla="*/ 0 w 1333"/>
              <a:gd name="T7" fmla="*/ 706 h 1298"/>
              <a:gd name="T8" fmla="*/ 323 w 1333"/>
              <a:gd name="T9" fmla="*/ 1298 h 1298"/>
              <a:gd name="T10" fmla="*/ 1090 w 1333"/>
              <a:gd name="T11" fmla="*/ 1298 h 1298"/>
              <a:gd name="T12" fmla="*/ 1333 w 1333"/>
              <a:gd name="T13" fmla="*/ 1031 h 1298"/>
            </a:gdLst>
            <a:ahLst/>
            <a:cxnLst>
              <a:cxn ang="0">
                <a:pos x="T0" y="T1"/>
              </a:cxn>
              <a:cxn ang="0">
                <a:pos x="T2" y="T3"/>
              </a:cxn>
              <a:cxn ang="0">
                <a:pos x="T4" y="T5"/>
              </a:cxn>
              <a:cxn ang="0">
                <a:pos x="T6" y="T7"/>
              </a:cxn>
              <a:cxn ang="0">
                <a:pos x="T8" y="T9"/>
              </a:cxn>
              <a:cxn ang="0">
                <a:pos x="T10" y="T11"/>
              </a:cxn>
              <a:cxn ang="0">
                <a:pos x="T12" y="T13"/>
              </a:cxn>
            </a:cxnLst>
            <a:rect l="0" t="0" r="r" b="b"/>
            <a:pathLst>
              <a:path w="1333" h="1298">
                <a:moveTo>
                  <a:pt x="1333" y="1031"/>
                </a:moveTo>
                <a:cubicBezTo>
                  <a:pt x="1333" y="380"/>
                  <a:pt x="1333" y="380"/>
                  <a:pt x="1333" y="380"/>
                </a:cubicBezTo>
                <a:cubicBezTo>
                  <a:pt x="1215" y="154"/>
                  <a:pt x="979" y="0"/>
                  <a:pt x="706" y="0"/>
                </a:cubicBezTo>
                <a:cubicBezTo>
                  <a:pt x="317" y="0"/>
                  <a:pt x="0" y="316"/>
                  <a:pt x="0" y="706"/>
                </a:cubicBezTo>
                <a:cubicBezTo>
                  <a:pt x="0" y="954"/>
                  <a:pt x="129" y="1172"/>
                  <a:pt x="323" y="1298"/>
                </a:cubicBezTo>
                <a:cubicBezTo>
                  <a:pt x="1090" y="1298"/>
                  <a:pt x="1090" y="1298"/>
                  <a:pt x="1090" y="1298"/>
                </a:cubicBezTo>
                <a:cubicBezTo>
                  <a:pt x="1193" y="1232"/>
                  <a:pt x="1276" y="1140"/>
                  <a:pt x="1333" y="1031"/>
                </a:cubicBezTo>
                <a:close/>
              </a:path>
            </a:pathLst>
          </a:custGeom>
          <a:solidFill>
            <a:schemeClr val="bg1">
              <a:alpha val="70000"/>
            </a:schemeClr>
          </a:solidFill>
          <a:ln w="50800" cap="sq" cmpd="dbl">
            <a:noFill/>
            <a:miter lim="800000"/>
          </a:ln>
          <a:effectLst/>
        </p:spPr>
        <p:txBody>
          <a:bodyPr vert="horz" lIns="91440" tIns="45720" rIns="91440" bIns="45720" rtlCol="0" anchor="t">
            <a:normAutofit/>
          </a:bodyPr>
          <a:lstStyle/>
          <a:p>
            <a:pPr algn="ctr">
              <a:spcAft>
                <a:spcPts val="1000"/>
              </a:spcAft>
              <a:buClr>
                <a:schemeClr val="tx1"/>
              </a:buClr>
              <a:buSzPct val="100000"/>
              <a:buFont typeface="Arial"/>
              <a:buNone/>
            </a:pPr>
            <a:endParaRPr lang="en-US" sz="1600" cap="all"/>
          </a:p>
        </p:txBody>
      </p:sp>
      <p:sp>
        <p:nvSpPr>
          <p:cNvPr id="2" name="Title 1">
            <a:extLst>
              <a:ext uri="{FF2B5EF4-FFF2-40B4-BE49-F238E27FC236}">
                <a16:creationId xmlns:a16="http://schemas.microsoft.com/office/drawing/2014/main" id="{1050CFA9-373E-45CD-9DAC-D2762A272F3A}"/>
              </a:ext>
            </a:extLst>
          </p:cNvPr>
          <p:cNvSpPr>
            <a:spLocks noGrp="1"/>
          </p:cNvSpPr>
          <p:nvPr>
            <p:ph type="ctrTitle"/>
          </p:nvPr>
        </p:nvSpPr>
        <p:spPr>
          <a:xfrm>
            <a:off x="8022020" y="2733750"/>
            <a:ext cx="3852041" cy="1834056"/>
          </a:xfrm>
        </p:spPr>
        <p:txBody>
          <a:bodyPr>
            <a:normAutofit/>
          </a:bodyPr>
          <a:lstStyle/>
          <a:p>
            <a:r>
              <a:rPr lang="en-GB" sz="5400" dirty="0">
                <a:latin typeface="Goudy Old Style" panose="02020502050305020303" pitchFamily="18" charset="0"/>
              </a:rPr>
              <a:t>The </a:t>
            </a:r>
            <a:r>
              <a:rPr lang="en-GB" sz="5400" dirty="0" err="1">
                <a:latin typeface="Goudy Old Style" panose="02020502050305020303" pitchFamily="18" charset="0"/>
              </a:rPr>
              <a:t>Worrysaurus</a:t>
            </a:r>
            <a:endParaRPr lang="en-GB" sz="5400" dirty="0">
              <a:latin typeface="Goudy Old Style" panose="02020502050305020303" pitchFamily="18" charset="0"/>
            </a:endParaRPr>
          </a:p>
        </p:txBody>
      </p:sp>
      <p:cxnSp>
        <p:nvCxnSpPr>
          <p:cNvPr id="12" name="Straight Connector 11">
            <a:extLst>
              <a:ext uri="{FF2B5EF4-FFF2-40B4-BE49-F238E27FC236}">
                <a16:creationId xmlns:a16="http://schemas.microsoft.com/office/drawing/2014/main" id="{BCDAEC91-5BCE-4B55-9CC0-43EF94CB734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9480331" y="5123793"/>
            <a:ext cx="935420" cy="0"/>
          </a:xfrm>
          <a:prstGeom prst="line">
            <a:avLst/>
          </a:prstGeom>
          <a:ln w="25400" cap="sq">
            <a:solidFill>
              <a:schemeClr val="tx1">
                <a:lumMod val="85000"/>
                <a:lumOff val="15000"/>
              </a:schemeClr>
            </a:solidFill>
            <a:bevel/>
          </a:ln>
        </p:spPr>
        <p:style>
          <a:lnRef idx="1">
            <a:schemeClr val="accent1"/>
          </a:lnRef>
          <a:fillRef idx="0">
            <a:schemeClr val="accent1"/>
          </a:fillRef>
          <a:effectRef idx="0">
            <a:schemeClr val="accent1"/>
          </a:effectRef>
          <a:fontRef idx="minor">
            <a:schemeClr val="tx1"/>
          </a:fontRef>
        </p:style>
      </p:cxnSp>
      <p:pic>
        <p:nvPicPr>
          <p:cNvPr id="8" name="Picture 7">
            <a:extLst>
              <a:ext uri="{FF2B5EF4-FFF2-40B4-BE49-F238E27FC236}">
                <a16:creationId xmlns:a16="http://schemas.microsoft.com/office/drawing/2014/main" id="{B6196891-F1FD-42C1-8453-C6F63C6ECDE7}"/>
              </a:ext>
            </a:extLst>
          </p:cNvPr>
          <p:cNvPicPr>
            <a:picLocks noChangeAspect="1"/>
          </p:cNvPicPr>
          <p:nvPr/>
        </p:nvPicPr>
        <p:blipFill>
          <a:blip r:embed="rId3"/>
          <a:stretch>
            <a:fillRect/>
          </a:stretch>
        </p:blipFill>
        <p:spPr>
          <a:xfrm>
            <a:off x="9052007" y="5510420"/>
            <a:ext cx="1809415" cy="893109"/>
          </a:xfrm>
          <a:prstGeom prst="rect">
            <a:avLst/>
          </a:prstGeom>
          <a:ln w="28575">
            <a:solidFill>
              <a:schemeClr val="tx1"/>
            </a:solidFill>
          </a:ln>
        </p:spPr>
      </p:pic>
      <p:pic>
        <p:nvPicPr>
          <p:cNvPr id="9" name="Picture 8">
            <a:extLst>
              <a:ext uri="{FF2B5EF4-FFF2-40B4-BE49-F238E27FC236}">
                <a16:creationId xmlns:a16="http://schemas.microsoft.com/office/drawing/2014/main" id="{43DCC729-0A87-4098-AB1F-FBA90D1B188A}"/>
              </a:ext>
            </a:extLst>
          </p:cNvPr>
          <p:cNvPicPr/>
          <p:nvPr/>
        </p:nvPicPr>
        <p:blipFill>
          <a:blip r:embed="rId4" cstate="print">
            <a:extLst>
              <a:ext uri="{28A0092B-C50C-407E-A947-70E740481C1C}">
                <a14:useLocalDpi xmlns:a14="http://schemas.microsoft.com/office/drawing/2010/main" val="0"/>
              </a:ext>
            </a:extLst>
          </a:blip>
          <a:stretch>
            <a:fillRect/>
          </a:stretch>
        </p:blipFill>
        <p:spPr>
          <a:xfrm>
            <a:off x="551759" y="263141"/>
            <a:ext cx="5905108" cy="5115044"/>
          </a:xfrm>
          <a:prstGeom prst="rect">
            <a:avLst/>
          </a:prstGeom>
        </p:spPr>
      </p:pic>
      <p:pic>
        <p:nvPicPr>
          <p:cNvPr id="13" name="Picture 12" descr="NEW LOGO JUNE 14">
            <a:extLst>
              <a:ext uri="{FF2B5EF4-FFF2-40B4-BE49-F238E27FC236}">
                <a16:creationId xmlns:a16="http://schemas.microsoft.com/office/drawing/2014/main" id="{4EF07C4F-1DDD-4754-BC9E-BA42C62B7FDE}"/>
              </a:ext>
            </a:extLst>
          </p:cNvPr>
          <p:cNvPicPr/>
          <p:nvPr/>
        </p:nvPicPr>
        <p:blipFill>
          <a:blip r:embed="rId5">
            <a:extLst>
              <a:ext uri="{28A0092B-C50C-407E-A947-70E740481C1C}">
                <a14:useLocalDpi xmlns:a14="http://schemas.microsoft.com/office/drawing/2010/main" val="0"/>
              </a:ext>
            </a:extLst>
          </a:blip>
          <a:srcRect/>
          <a:stretch>
            <a:fillRect/>
          </a:stretch>
        </p:blipFill>
        <p:spPr bwMode="auto">
          <a:xfrm>
            <a:off x="137126" y="5641316"/>
            <a:ext cx="1193452" cy="1075700"/>
          </a:xfrm>
          <a:prstGeom prst="rect">
            <a:avLst/>
          </a:prstGeom>
          <a:noFill/>
          <a:ln>
            <a:noFill/>
          </a:ln>
        </p:spPr>
      </p:pic>
    </p:spTree>
    <p:extLst>
      <p:ext uri="{BB962C8B-B14F-4D97-AF65-F5344CB8AC3E}">
        <p14:creationId xmlns:p14="http://schemas.microsoft.com/office/powerpoint/2010/main" val="17637712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ontent Placeholder 2">
            <a:extLst>
              <a:ext uri="{FF2B5EF4-FFF2-40B4-BE49-F238E27FC236}">
                <a16:creationId xmlns:a16="http://schemas.microsoft.com/office/drawing/2014/main" id="{91D3E5B3-D5A0-4D2E-81CA-E86C18093247}"/>
              </a:ext>
            </a:extLst>
          </p:cNvPr>
          <p:cNvSpPr txBox="1">
            <a:spLocks/>
          </p:cNvSpPr>
          <p:nvPr/>
        </p:nvSpPr>
        <p:spPr>
          <a:xfrm>
            <a:off x="1092622" y="313564"/>
            <a:ext cx="10213200" cy="1373363"/>
          </a:xfrm>
          <a:prstGeom prst="rect">
            <a:avLst/>
          </a:prstGeom>
          <a:solidFill>
            <a:schemeClr val="accent5">
              <a:lumMod val="20000"/>
              <a:lumOff val="80000"/>
            </a:schemeClr>
          </a:solidFill>
          <a:ln w="38100">
            <a:solidFill>
              <a:schemeClr val="accent4">
                <a:lumMod val="60000"/>
                <a:lumOff val="40000"/>
              </a:schemeClr>
            </a:solidFill>
          </a:ln>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Font typeface="Arial" panose="020B0604020202020204" pitchFamily="34" charset="0"/>
              <a:buNone/>
            </a:pPr>
            <a:r>
              <a:rPr lang="en-GB" sz="2400" b="1" dirty="0">
                <a:solidFill>
                  <a:srgbClr val="000000"/>
                </a:solidFill>
                <a:latin typeface="+mj-lt"/>
                <a:ea typeface="Calibri" panose="020F0502020204030204" pitchFamily="34" charset="0"/>
                <a:cs typeface="Times New Roman" panose="02020603050405020304" pitchFamily="18" charset="0"/>
              </a:rPr>
              <a:t>‘The </a:t>
            </a:r>
            <a:r>
              <a:rPr lang="en-GB" sz="2400" b="1" dirty="0" err="1">
                <a:solidFill>
                  <a:srgbClr val="000000"/>
                </a:solidFill>
                <a:latin typeface="+mj-lt"/>
                <a:ea typeface="Calibri" panose="020F0502020204030204" pitchFamily="34" charset="0"/>
                <a:cs typeface="Times New Roman" panose="02020603050405020304" pitchFamily="18" charset="0"/>
              </a:rPr>
              <a:t>Worrysaurus</a:t>
            </a:r>
            <a:r>
              <a:rPr lang="en-GB" sz="2400" b="1" dirty="0">
                <a:solidFill>
                  <a:srgbClr val="000000"/>
                </a:solidFill>
                <a:latin typeface="+mj-lt"/>
                <a:ea typeface="Calibri" panose="020F0502020204030204" pitchFamily="34" charset="0"/>
                <a:cs typeface="Times New Roman" panose="02020603050405020304" pitchFamily="18" charset="0"/>
              </a:rPr>
              <a:t>’ </a:t>
            </a:r>
          </a:p>
          <a:p>
            <a:pPr marL="0" indent="0" algn="ctr">
              <a:buFont typeface="Arial" panose="020B0604020202020204" pitchFamily="34" charset="0"/>
              <a:buNone/>
            </a:pPr>
            <a:r>
              <a:rPr lang="en-GB" sz="2400" dirty="0">
                <a:solidFill>
                  <a:srgbClr val="000000"/>
                </a:solidFill>
                <a:latin typeface="+mj-lt"/>
                <a:ea typeface="Calibri" panose="020F0502020204030204" pitchFamily="34" charset="0"/>
                <a:cs typeface="Times New Roman" panose="02020603050405020304" pitchFamily="18" charset="0"/>
              </a:rPr>
              <a:t>Written by Rachel Bright, illustrated by Chris Chatterton and published by Orchard Books. </a:t>
            </a:r>
          </a:p>
          <a:p>
            <a:pPr marL="0" indent="0">
              <a:buFont typeface="Arial" panose="020B0604020202020204" pitchFamily="34" charset="0"/>
              <a:buNone/>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0" indent="0">
              <a:buFont typeface="Arial" panose="020B0604020202020204" pitchFamily="34" charset="0"/>
              <a:buNone/>
            </a:pPr>
            <a:endParaRPr lang="en-GB" sz="2400" dirty="0">
              <a:latin typeface="Calibri" panose="020F0502020204030204" pitchFamily="34" charset="0"/>
              <a:ea typeface="Calibri" panose="020F0502020204030204" pitchFamily="34" charset="0"/>
              <a:cs typeface="Times New Roman" panose="02020603050405020304" pitchFamily="18" charset="0"/>
            </a:endParaRPr>
          </a:p>
          <a:p>
            <a:pPr marL="0" indent="0">
              <a:buNone/>
            </a:pPr>
            <a:endParaRPr lang="en-GB" sz="2400" dirty="0">
              <a:latin typeface="Calibri" panose="020F0502020204030204" pitchFamily="34" charset="0"/>
              <a:ea typeface="Calibri" panose="020F0502020204030204" pitchFamily="34" charset="0"/>
              <a:cs typeface="Times New Roman" panose="02020603050405020304" pitchFamily="18" charset="0"/>
            </a:endParaRPr>
          </a:p>
        </p:txBody>
      </p:sp>
      <p:pic>
        <p:nvPicPr>
          <p:cNvPr id="6" name="Online Media 5" title="The Worrysaurus read by Rachel Bright">
            <a:hlinkClick r:id="" action="ppaction://media"/>
            <a:extLst>
              <a:ext uri="{FF2B5EF4-FFF2-40B4-BE49-F238E27FC236}">
                <a16:creationId xmlns:a16="http://schemas.microsoft.com/office/drawing/2014/main" id="{909C00EC-11C1-413A-A0CC-ADC82D9050A1}"/>
              </a:ext>
            </a:extLst>
          </p:cNvPr>
          <p:cNvPicPr>
            <a:picLocks noRot="1" noChangeAspect="1"/>
          </p:cNvPicPr>
          <p:nvPr>
            <a:videoFile r:link="rId1"/>
          </p:nvPr>
        </p:nvPicPr>
        <p:blipFill>
          <a:blip r:embed="rId3"/>
          <a:stretch>
            <a:fillRect/>
          </a:stretch>
        </p:blipFill>
        <p:spPr>
          <a:xfrm>
            <a:off x="2152357" y="1913206"/>
            <a:ext cx="8075560" cy="4562692"/>
          </a:xfrm>
          <a:prstGeom prst="rect">
            <a:avLst/>
          </a:prstGeom>
        </p:spPr>
      </p:pic>
    </p:spTree>
    <p:extLst>
      <p:ext uri="{BB962C8B-B14F-4D97-AF65-F5344CB8AC3E}">
        <p14:creationId xmlns:p14="http://schemas.microsoft.com/office/powerpoint/2010/main" val="184468935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E3D6B3B-8462-48B4-BFAA-1932C0F8E2D6}"/>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CrisscrossEtching trans="50000" pressure="16"/>
                    </a14:imgEffect>
                  </a14:imgLayer>
                </a14:imgProps>
              </a:ext>
            </a:extLst>
          </a:blip>
          <a:srcRect t="6816" b="28343"/>
          <a:stretch/>
        </p:blipFill>
        <p:spPr>
          <a:xfrm>
            <a:off x="0" y="10"/>
            <a:ext cx="6930887" cy="6857990"/>
          </a:xfrm>
          <a:prstGeom prst="rect">
            <a:avLst/>
          </a:prstGeom>
        </p:spPr>
      </p:pic>
      <p:sp>
        <p:nvSpPr>
          <p:cNvPr id="6" name="Title 1">
            <a:extLst>
              <a:ext uri="{FF2B5EF4-FFF2-40B4-BE49-F238E27FC236}">
                <a16:creationId xmlns:a16="http://schemas.microsoft.com/office/drawing/2014/main" id="{38C96184-B725-40FC-A866-62D3DF99EA66}"/>
              </a:ext>
            </a:extLst>
          </p:cNvPr>
          <p:cNvSpPr txBox="1">
            <a:spLocks/>
          </p:cNvSpPr>
          <p:nvPr/>
        </p:nvSpPr>
        <p:spPr>
          <a:xfrm>
            <a:off x="932021" y="787886"/>
            <a:ext cx="10327957" cy="2193854"/>
          </a:xfrm>
          <a:prstGeom prst="rect">
            <a:avLst/>
          </a:prstGeom>
          <a:solidFill>
            <a:schemeClr val="accent5">
              <a:lumMod val="20000"/>
              <a:lumOff val="80000"/>
            </a:schemeClr>
          </a:solidFill>
          <a:ln w="57150">
            <a:solidFill>
              <a:schemeClr val="accent2"/>
            </a:solidFill>
          </a:ln>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r>
              <a:rPr lang="en-GB" b="1" dirty="0">
                <a:latin typeface="Goudy Old Style" panose="02020502050305020303" pitchFamily="18" charset="0"/>
              </a:rPr>
              <a:t>Thinking time…</a:t>
            </a:r>
          </a:p>
          <a:p>
            <a:pPr algn="ctr"/>
            <a:br>
              <a:rPr lang="en-GB" dirty="0">
                <a:latin typeface="Goudy Old Style" panose="02020502050305020303" pitchFamily="18" charset="0"/>
              </a:rPr>
            </a:br>
            <a:r>
              <a:rPr lang="en-GB" dirty="0">
                <a:latin typeface="Goudy Old Style" panose="02020502050305020303" pitchFamily="18" charset="0"/>
              </a:rPr>
              <a:t>What are the key messages in this story?</a:t>
            </a:r>
          </a:p>
        </p:txBody>
      </p:sp>
    </p:spTree>
    <p:extLst>
      <p:ext uri="{BB962C8B-B14F-4D97-AF65-F5344CB8AC3E}">
        <p14:creationId xmlns:p14="http://schemas.microsoft.com/office/powerpoint/2010/main" val="342297504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mph" presetSubtype="0" fill="hold" grpId="0" nodeType="clickEffect">
                                  <p:stCondLst>
                                    <p:cond delay="0"/>
                                  </p:stCondLst>
                                  <p:childTnLst>
                                    <p:animScale>
                                      <p:cBhvr>
                                        <p:cTn id="6" dur="2000" fill="hold"/>
                                        <p:tgtEl>
                                          <p:spTgt spid="6"/>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FC9E00-C015-473B-AD20-DA36743288C0}"/>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CrisscrossEtching trans="50000" pressure="16"/>
                    </a14:imgEffect>
                  </a14:imgLayer>
                </a14:imgProps>
              </a:ext>
            </a:extLst>
          </a:blip>
          <a:srcRect t="6816" b="28343"/>
          <a:stretch/>
        </p:blipFill>
        <p:spPr>
          <a:xfrm>
            <a:off x="0" y="10"/>
            <a:ext cx="6930887" cy="6857990"/>
          </a:xfrm>
          <a:prstGeom prst="rect">
            <a:avLst/>
          </a:prstGeom>
        </p:spPr>
      </p:pic>
      <p:sp>
        <p:nvSpPr>
          <p:cNvPr id="3" name="TextBox 2">
            <a:extLst>
              <a:ext uri="{FF2B5EF4-FFF2-40B4-BE49-F238E27FC236}">
                <a16:creationId xmlns:a16="http://schemas.microsoft.com/office/drawing/2014/main" id="{2B0E1B41-41AA-49D5-B849-9BDDD57420FD}"/>
              </a:ext>
            </a:extLst>
          </p:cNvPr>
          <p:cNvSpPr txBox="1"/>
          <p:nvPr/>
        </p:nvSpPr>
        <p:spPr>
          <a:xfrm>
            <a:off x="819902" y="797510"/>
            <a:ext cx="10552196" cy="5262979"/>
          </a:xfrm>
          <a:prstGeom prst="rect">
            <a:avLst/>
          </a:prstGeom>
          <a:solidFill>
            <a:schemeClr val="accent5">
              <a:lumMod val="20000"/>
              <a:lumOff val="80000"/>
            </a:schemeClr>
          </a:solidFill>
          <a:ln w="57150">
            <a:solidFill>
              <a:schemeClr val="accent2"/>
            </a:solidFill>
          </a:ln>
        </p:spPr>
        <p:txBody>
          <a:bodyPr wrap="square" rtlCol="0">
            <a:spAutoFit/>
          </a:bodyPr>
          <a:lstStyle/>
          <a:p>
            <a:r>
              <a:rPr lang="en-GB" sz="2400" dirty="0">
                <a:latin typeface="Goudy Old Style" panose="02020502050305020303" pitchFamily="18" charset="0"/>
              </a:rPr>
              <a:t>It is normal to feel worried or anxious. People often feel worried about things that they cannot control. </a:t>
            </a:r>
          </a:p>
          <a:p>
            <a:br>
              <a:rPr lang="en-GB" sz="2400" dirty="0">
                <a:latin typeface="Goudy Old Style" panose="02020502050305020303" pitchFamily="18" charset="0"/>
              </a:rPr>
            </a:br>
            <a:endParaRPr lang="en-GB" sz="2400" dirty="0">
              <a:latin typeface="Goudy Old Style" panose="02020502050305020303" pitchFamily="18" charset="0"/>
            </a:endParaRPr>
          </a:p>
          <a:p>
            <a:br>
              <a:rPr lang="en-GB" sz="2400" dirty="0">
                <a:latin typeface="Goudy Old Style" panose="02020502050305020303" pitchFamily="18" charset="0"/>
              </a:rPr>
            </a:br>
            <a:r>
              <a:rPr lang="en-GB" sz="2400" dirty="0">
                <a:latin typeface="Goudy Old Style" panose="02020502050305020303" pitchFamily="18" charset="0"/>
              </a:rPr>
              <a:t>The </a:t>
            </a:r>
            <a:r>
              <a:rPr lang="en-GB" sz="2400" dirty="0" err="1">
                <a:latin typeface="Goudy Old Style" panose="02020502050305020303" pitchFamily="18" charset="0"/>
              </a:rPr>
              <a:t>Worrysaurus</a:t>
            </a:r>
            <a:r>
              <a:rPr lang="en-GB" sz="2400" dirty="0">
                <a:latin typeface="Goudy Old Style" panose="02020502050305020303" pitchFamily="18" charset="0"/>
              </a:rPr>
              <a:t> developed some strategies to help to free his worry butterfly, including using positive affirmations, having a box of happy things and distracting himself with laughter and fun. It is a good idea to remember that challenging situations do pass.</a:t>
            </a:r>
          </a:p>
          <a:p>
            <a:endParaRPr lang="en-GB" sz="2400" dirty="0">
              <a:latin typeface="Goudy Old Style" panose="02020502050305020303" pitchFamily="18" charset="0"/>
            </a:endParaRPr>
          </a:p>
          <a:p>
            <a:endParaRPr lang="en-GB" sz="2400" dirty="0">
              <a:latin typeface="Goudy Old Style" panose="02020502050305020303" pitchFamily="18" charset="0"/>
            </a:endParaRPr>
          </a:p>
          <a:p>
            <a:endParaRPr lang="en-GB" sz="2400" dirty="0">
              <a:latin typeface="Goudy Old Style" panose="02020502050305020303" pitchFamily="18" charset="0"/>
            </a:endParaRPr>
          </a:p>
          <a:p>
            <a:r>
              <a:rPr lang="en-GB" sz="2400" dirty="0">
                <a:latin typeface="Goudy Old Style" panose="02020502050305020303" pitchFamily="18" charset="0"/>
              </a:rPr>
              <a:t>Can you think of any other strategies that people can use to help them to cope with their worries? What could you do to help free your worry butterfly?</a:t>
            </a:r>
          </a:p>
        </p:txBody>
      </p:sp>
    </p:spTree>
    <p:extLst>
      <p:ext uri="{BB962C8B-B14F-4D97-AF65-F5344CB8AC3E}">
        <p14:creationId xmlns:p14="http://schemas.microsoft.com/office/powerpoint/2010/main" val="21814383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322E6072-739D-4158-95FC-35098002E445}"/>
              </a:ext>
            </a:extLst>
          </p:cNvPr>
          <p:cNvPicPr>
            <a:picLocks noChangeAspect="1"/>
          </p:cNvPicPr>
          <p:nvPr/>
        </p:nvPicPr>
        <p:blipFill>
          <a:blip r:embed="rId2"/>
          <a:stretch>
            <a:fillRect/>
          </a:stretch>
        </p:blipFill>
        <p:spPr>
          <a:xfrm>
            <a:off x="768626" y="2491733"/>
            <a:ext cx="10656540" cy="4155384"/>
          </a:xfrm>
          <a:prstGeom prst="rect">
            <a:avLst/>
          </a:prstGeom>
        </p:spPr>
      </p:pic>
      <p:sp>
        <p:nvSpPr>
          <p:cNvPr id="5" name="Rectangle 4">
            <a:extLst>
              <a:ext uri="{FF2B5EF4-FFF2-40B4-BE49-F238E27FC236}">
                <a16:creationId xmlns:a16="http://schemas.microsoft.com/office/drawing/2014/main" id="{EEF9C753-5A1B-46CD-AC05-96A780F0EA02}"/>
              </a:ext>
            </a:extLst>
          </p:cNvPr>
          <p:cNvSpPr/>
          <p:nvPr/>
        </p:nvSpPr>
        <p:spPr>
          <a:xfrm>
            <a:off x="1207578" y="210883"/>
            <a:ext cx="9776844" cy="923330"/>
          </a:xfrm>
          <a:prstGeom prst="rect">
            <a:avLst/>
          </a:prstGeom>
          <a:noFill/>
        </p:spPr>
        <p:txBody>
          <a:bodyPr wrap="none" lIns="91440" tIns="45720" rIns="91440" bIns="45720">
            <a:spAutoFit/>
            <a:scene3d>
              <a:camera prst="orthographicFront"/>
              <a:lightRig rig="soft" dir="t">
                <a:rot lat="0" lon="0" rev="15600000"/>
              </a:lightRig>
            </a:scene3d>
            <a:sp3d extrusionH="57150" prstMaterial="softEdge">
              <a:bevelT w="25400" h="38100"/>
            </a:sp3d>
          </a:bodyPr>
          <a:lstStyle/>
          <a:p>
            <a:pPr algn="ctr"/>
            <a:r>
              <a:rPr lang="en-US" sz="5400" b="1" dirty="0">
                <a:ln/>
                <a:solidFill>
                  <a:schemeClr val="accent4"/>
                </a:solidFill>
                <a:latin typeface="Goudy Old Style" panose="02020502050305020303" pitchFamily="18" charset="0"/>
              </a:rPr>
              <a:t>The Power of Positive Thoughts…</a:t>
            </a:r>
          </a:p>
        </p:txBody>
      </p:sp>
      <p:sp>
        <p:nvSpPr>
          <p:cNvPr id="6" name="TextBox 5">
            <a:extLst>
              <a:ext uri="{FF2B5EF4-FFF2-40B4-BE49-F238E27FC236}">
                <a16:creationId xmlns:a16="http://schemas.microsoft.com/office/drawing/2014/main" id="{A6B1CE30-1209-4A21-B1B1-8233495565F9}"/>
              </a:ext>
            </a:extLst>
          </p:cNvPr>
          <p:cNvSpPr txBox="1"/>
          <p:nvPr/>
        </p:nvSpPr>
        <p:spPr>
          <a:xfrm>
            <a:off x="768627" y="1258957"/>
            <a:ext cx="10656540" cy="1015663"/>
          </a:xfrm>
          <a:prstGeom prst="rect">
            <a:avLst/>
          </a:prstGeom>
          <a:solidFill>
            <a:schemeClr val="accent4">
              <a:lumMod val="60000"/>
              <a:lumOff val="40000"/>
            </a:schemeClr>
          </a:solidFill>
          <a:ln w="28575">
            <a:noFill/>
          </a:ln>
        </p:spPr>
        <p:txBody>
          <a:bodyPr wrap="square" rtlCol="0">
            <a:spAutoFit/>
          </a:bodyPr>
          <a:lstStyle/>
          <a:p>
            <a:r>
              <a:rPr lang="en-GB" sz="2000" dirty="0">
                <a:latin typeface="Goudy Old Style" panose="02020502050305020303" pitchFamily="18" charset="0"/>
              </a:rPr>
              <a:t>Positive affirmations stick in our minds the more we repeat them. Make sure you take time to think about what the affirmation means and notice how it makes you feel. Everyone is different, so your affirmations will be unique to you. Remind yourself of your affirmations daily.</a:t>
            </a:r>
          </a:p>
        </p:txBody>
      </p:sp>
      <p:sp>
        <p:nvSpPr>
          <p:cNvPr id="12" name="TextBox 11">
            <a:extLst>
              <a:ext uri="{FF2B5EF4-FFF2-40B4-BE49-F238E27FC236}">
                <a16:creationId xmlns:a16="http://schemas.microsoft.com/office/drawing/2014/main" id="{E832CEE9-65BF-40F3-8CEF-3DB4630176EF}"/>
              </a:ext>
            </a:extLst>
          </p:cNvPr>
          <p:cNvSpPr txBox="1"/>
          <p:nvPr/>
        </p:nvSpPr>
        <p:spPr>
          <a:xfrm>
            <a:off x="9412797" y="6550223"/>
            <a:ext cx="3143249" cy="307777"/>
          </a:xfrm>
          <a:prstGeom prst="rect">
            <a:avLst/>
          </a:prstGeom>
          <a:noFill/>
        </p:spPr>
        <p:txBody>
          <a:bodyPr wrap="square" rtlCol="0">
            <a:spAutoFit/>
          </a:bodyPr>
          <a:lstStyle/>
          <a:p>
            <a:r>
              <a:rPr lang="en-GB" sz="1400" dirty="0"/>
              <a:t>Taken from @WeHeartCBT</a:t>
            </a:r>
          </a:p>
        </p:txBody>
      </p:sp>
      <p:sp>
        <p:nvSpPr>
          <p:cNvPr id="8" name="Cloud 7">
            <a:extLst>
              <a:ext uri="{FF2B5EF4-FFF2-40B4-BE49-F238E27FC236}">
                <a16:creationId xmlns:a16="http://schemas.microsoft.com/office/drawing/2014/main" id="{11062A6A-6FA4-4B2E-91BB-3D8D8B654988}"/>
              </a:ext>
            </a:extLst>
          </p:cNvPr>
          <p:cNvSpPr/>
          <p:nvPr/>
        </p:nvSpPr>
        <p:spPr>
          <a:xfrm>
            <a:off x="9924655" y="1891532"/>
            <a:ext cx="2119532" cy="1015663"/>
          </a:xfrm>
          <a:prstGeom prst="cloud">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Goudy Old Style" panose="02020502050305020303" pitchFamily="18" charset="0"/>
              </a:rPr>
              <a:t>What could yours be?</a:t>
            </a:r>
          </a:p>
        </p:txBody>
      </p:sp>
    </p:spTree>
    <p:extLst>
      <p:ext uri="{BB962C8B-B14F-4D97-AF65-F5344CB8AC3E}">
        <p14:creationId xmlns:p14="http://schemas.microsoft.com/office/powerpoint/2010/main" val="331486418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64E5B74D-D96F-46F2-9E8F-60AE454FDFE2}"/>
              </a:ext>
            </a:extLst>
          </p:cNvPr>
          <p:cNvPicPr>
            <a:picLocks noChangeAspect="1"/>
          </p:cNvPicPr>
          <p:nvPr/>
        </p:nvPicPr>
        <p:blipFill rotWithShape="1">
          <a:blip r:embed="rId2">
            <a:extLst>
              <a:ext uri="{BEBA8EAE-BF5A-486C-A8C5-ECC9F3942E4B}">
                <a14:imgProps xmlns:a14="http://schemas.microsoft.com/office/drawing/2010/main">
                  <a14:imgLayer r:embed="rId3">
                    <a14:imgEffect>
                      <a14:artisticCrisscrossEtching trans="20000" pressure="16"/>
                    </a14:imgEffect>
                  </a14:imgLayer>
                </a14:imgProps>
              </a:ext>
            </a:extLst>
          </a:blip>
          <a:srcRect t="6816" b="28343"/>
          <a:stretch/>
        </p:blipFill>
        <p:spPr>
          <a:xfrm>
            <a:off x="0" y="10"/>
            <a:ext cx="12192000" cy="6857990"/>
          </a:xfrm>
          <a:prstGeom prst="rect">
            <a:avLst/>
          </a:prstGeom>
        </p:spPr>
      </p:pic>
      <p:sp>
        <p:nvSpPr>
          <p:cNvPr id="2" name="TextBox 1">
            <a:extLst>
              <a:ext uri="{FF2B5EF4-FFF2-40B4-BE49-F238E27FC236}">
                <a16:creationId xmlns:a16="http://schemas.microsoft.com/office/drawing/2014/main" id="{66F5A598-500E-4558-A690-4DDB2707493D}"/>
              </a:ext>
            </a:extLst>
          </p:cNvPr>
          <p:cNvSpPr txBox="1"/>
          <p:nvPr/>
        </p:nvSpPr>
        <p:spPr>
          <a:xfrm>
            <a:off x="785812" y="1166842"/>
            <a:ext cx="10620375" cy="4524315"/>
          </a:xfrm>
          <a:prstGeom prst="rect">
            <a:avLst/>
          </a:prstGeom>
          <a:solidFill>
            <a:schemeClr val="accent5">
              <a:lumMod val="20000"/>
              <a:lumOff val="80000"/>
            </a:schemeClr>
          </a:solidFill>
          <a:ln w="57150">
            <a:solidFill>
              <a:schemeClr val="accent4"/>
            </a:solidFill>
          </a:ln>
        </p:spPr>
        <p:txBody>
          <a:bodyPr wrap="square" rtlCol="0">
            <a:spAutoFit/>
          </a:bodyPr>
          <a:lstStyle/>
          <a:p>
            <a:r>
              <a:rPr lang="en-GB" sz="3200" b="1" dirty="0">
                <a:latin typeface="+mj-lt"/>
              </a:rPr>
              <a:t>Remember…</a:t>
            </a:r>
          </a:p>
          <a:p>
            <a:endParaRPr lang="en-GB" sz="3200" dirty="0">
              <a:latin typeface="+mj-lt"/>
            </a:endParaRPr>
          </a:p>
          <a:p>
            <a:endParaRPr lang="en-GB" sz="3200" u="sng" dirty="0">
              <a:latin typeface="+mj-lt"/>
            </a:endParaRPr>
          </a:p>
          <a:p>
            <a:r>
              <a:rPr lang="en-GB" sz="3200" u="sng" dirty="0">
                <a:latin typeface="+mj-lt"/>
              </a:rPr>
              <a:t>You are brilliant </a:t>
            </a:r>
            <a:r>
              <a:rPr lang="en-GB" sz="3200" dirty="0">
                <a:latin typeface="+mj-lt"/>
              </a:rPr>
              <a:t>and we care about you very much!</a:t>
            </a:r>
          </a:p>
          <a:p>
            <a:endParaRPr lang="en-GB" sz="3200" dirty="0">
              <a:latin typeface="+mj-lt"/>
            </a:endParaRPr>
          </a:p>
          <a:p>
            <a:endParaRPr lang="en-GB" sz="3200" dirty="0">
              <a:latin typeface="+mj-lt"/>
            </a:endParaRPr>
          </a:p>
          <a:p>
            <a:r>
              <a:rPr lang="en-GB" sz="3200" dirty="0">
                <a:latin typeface="+mj-lt"/>
              </a:rPr>
              <a:t>If you have a worry, no matter how big or small, you can talk to any of your teachers or speak with Miss Hallam, our school ELSA.</a:t>
            </a:r>
          </a:p>
        </p:txBody>
      </p:sp>
      <p:sp>
        <p:nvSpPr>
          <p:cNvPr id="4" name="Star: 5 Points 3">
            <a:extLst>
              <a:ext uri="{FF2B5EF4-FFF2-40B4-BE49-F238E27FC236}">
                <a16:creationId xmlns:a16="http://schemas.microsoft.com/office/drawing/2014/main" id="{1FAF7B25-5F6E-421F-98B1-8DBFDB5821AC}"/>
              </a:ext>
            </a:extLst>
          </p:cNvPr>
          <p:cNvSpPr/>
          <p:nvPr/>
        </p:nvSpPr>
        <p:spPr>
          <a:xfrm>
            <a:off x="10927556" y="5310773"/>
            <a:ext cx="871537" cy="900112"/>
          </a:xfrm>
          <a:prstGeom prst="star5">
            <a:avLst/>
          </a:prstGeom>
          <a:solidFill>
            <a:srgbClr val="FFFF00"/>
          </a:solidFill>
          <a:ln>
            <a:solidFill>
              <a:srgbClr val="FFC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Star: 5 Points 4">
            <a:extLst>
              <a:ext uri="{FF2B5EF4-FFF2-40B4-BE49-F238E27FC236}">
                <a16:creationId xmlns:a16="http://schemas.microsoft.com/office/drawing/2014/main" id="{823A3A95-5FAD-4A8C-83CB-5A89258542A6}"/>
              </a:ext>
            </a:extLst>
          </p:cNvPr>
          <p:cNvSpPr/>
          <p:nvPr/>
        </p:nvSpPr>
        <p:spPr>
          <a:xfrm>
            <a:off x="3715300" y="490883"/>
            <a:ext cx="871537" cy="900112"/>
          </a:xfrm>
          <a:prstGeom prst="star5">
            <a:avLst/>
          </a:prstGeom>
          <a:solidFill>
            <a:srgbClr val="FFFF00"/>
          </a:solidFill>
          <a:ln>
            <a:solidFill>
              <a:srgbClr val="FFC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 name="Star: 5 Points 5">
            <a:extLst>
              <a:ext uri="{FF2B5EF4-FFF2-40B4-BE49-F238E27FC236}">
                <a16:creationId xmlns:a16="http://schemas.microsoft.com/office/drawing/2014/main" id="{B3F1C47D-F393-48C5-93C4-F6F9E38F2F3C}"/>
              </a:ext>
            </a:extLst>
          </p:cNvPr>
          <p:cNvSpPr/>
          <p:nvPr/>
        </p:nvSpPr>
        <p:spPr>
          <a:xfrm>
            <a:off x="10316766" y="2753040"/>
            <a:ext cx="871537" cy="900112"/>
          </a:xfrm>
          <a:prstGeom prst="star5">
            <a:avLst/>
          </a:prstGeom>
          <a:solidFill>
            <a:srgbClr val="FFFF00"/>
          </a:solidFill>
          <a:ln>
            <a:solidFill>
              <a:srgbClr val="FFC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tar: 5 Points 6">
            <a:extLst>
              <a:ext uri="{FF2B5EF4-FFF2-40B4-BE49-F238E27FC236}">
                <a16:creationId xmlns:a16="http://schemas.microsoft.com/office/drawing/2014/main" id="{C3B2671B-6280-4E83-A9F1-3EC206EDD507}"/>
              </a:ext>
            </a:extLst>
          </p:cNvPr>
          <p:cNvSpPr/>
          <p:nvPr/>
        </p:nvSpPr>
        <p:spPr>
          <a:xfrm>
            <a:off x="10970419" y="715035"/>
            <a:ext cx="871537" cy="900112"/>
          </a:xfrm>
          <a:prstGeom prst="star5">
            <a:avLst/>
          </a:prstGeom>
          <a:solidFill>
            <a:srgbClr val="FFFF00"/>
          </a:solidFill>
          <a:ln>
            <a:solidFill>
              <a:srgbClr val="FFC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Star: 5 Points 7">
            <a:extLst>
              <a:ext uri="{FF2B5EF4-FFF2-40B4-BE49-F238E27FC236}">
                <a16:creationId xmlns:a16="http://schemas.microsoft.com/office/drawing/2014/main" id="{B595BB5A-8481-48B4-8105-EA6DBDCE275D}"/>
              </a:ext>
            </a:extLst>
          </p:cNvPr>
          <p:cNvSpPr/>
          <p:nvPr/>
        </p:nvSpPr>
        <p:spPr>
          <a:xfrm>
            <a:off x="350043" y="5530985"/>
            <a:ext cx="871537" cy="900112"/>
          </a:xfrm>
          <a:prstGeom prst="star5">
            <a:avLst/>
          </a:prstGeom>
          <a:solidFill>
            <a:srgbClr val="FFFF00"/>
          </a:solidFill>
          <a:ln>
            <a:solidFill>
              <a:srgbClr val="FFC000"/>
            </a:solidFill>
          </a:ln>
          <a:effectLst>
            <a:glow rad="228600">
              <a:schemeClr val="accent4">
                <a:satMod val="175000"/>
                <a:alpha val="40000"/>
              </a:schemeClr>
            </a:glo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27899646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mph" presetSubtype="0" fill="hold" grpId="0" nodeType="withEffect">
                                  <p:stCondLst>
                                    <p:cond delay="0"/>
                                  </p:stCondLst>
                                  <p:childTnLst>
                                    <p:animScale>
                                      <p:cBhvr>
                                        <p:cTn id="6" dur="2000" fill="hold"/>
                                        <p:tgtEl>
                                          <p:spTgt spid="4"/>
                                        </p:tgtEl>
                                      </p:cBhvr>
                                      <p:by x="150000" y="150000"/>
                                    </p:animScale>
                                  </p:childTnLst>
                                </p:cTn>
                              </p:par>
                              <p:par>
                                <p:cTn id="7" presetID="6" presetClass="emph" presetSubtype="0" fill="hold" grpId="0" nodeType="withEffect">
                                  <p:stCondLst>
                                    <p:cond delay="0"/>
                                  </p:stCondLst>
                                  <p:childTnLst>
                                    <p:animScale>
                                      <p:cBhvr>
                                        <p:cTn id="8" dur="2000" fill="hold"/>
                                        <p:tgtEl>
                                          <p:spTgt spid="5"/>
                                        </p:tgtEl>
                                      </p:cBhvr>
                                      <p:by x="150000" y="150000"/>
                                    </p:animScale>
                                  </p:childTnLst>
                                </p:cTn>
                              </p:par>
                              <p:par>
                                <p:cTn id="9" presetID="6" presetClass="emph" presetSubtype="0" fill="hold" grpId="0" nodeType="withEffect">
                                  <p:stCondLst>
                                    <p:cond delay="0"/>
                                  </p:stCondLst>
                                  <p:childTnLst>
                                    <p:animScale>
                                      <p:cBhvr>
                                        <p:cTn id="10" dur="2000" fill="hold"/>
                                        <p:tgtEl>
                                          <p:spTgt spid="6"/>
                                        </p:tgtEl>
                                      </p:cBhvr>
                                      <p:by x="150000" y="150000"/>
                                    </p:animScale>
                                  </p:childTnLst>
                                </p:cTn>
                              </p:par>
                              <p:par>
                                <p:cTn id="11" presetID="6" presetClass="emph" presetSubtype="0" fill="hold" grpId="0" nodeType="withEffect">
                                  <p:stCondLst>
                                    <p:cond delay="0"/>
                                  </p:stCondLst>
                                  <p:childTnLst>
                                    <p:animScale>
                                      <p:cBhvr>
                                        <p:cTn id="12" dur="2000" fill="hold"/>
                                        <p:tgtEl>
                                          <p:spTgt spid="7"/>
                                        </p:tgtEl>
                                      </p:cBhvr>
                                      <p:by x="150000" y="150000"/>
                                    </p:animScale>
                                  </p:childTnLst>
                                </p:cTn>
                              </p:par>
                              <p:par>
                                <p:cTn id="13" presetID="6" presetClass="emph" presetSubtype="0" fill="hold" grpId="0" nodeType="withEffect">
                                  <p:stCondLst>
                                    <p:cond delay="0"/>
                                  </p:stCondLst>
                                  <p:childTnLst>
                                    <p:animScale>
                                      <p:cBhvr>
                                        <p:cTn id="14" dur="2000" fill="hold"/>
                                        <p:tgtEl>
                                          <p:spTgt spid="8"/>
                                        </p:tgtEl>
                                      </p:cBhvr>
                                      <p:by x="150000" y="150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5" grpId="0" animBg="1"/>
      <p:bldP spid="6" grpId="0" animBg="1"/>
      <p:bldP spid="7" grpId="0" animBg="1"/>
      <p:bldP spid="8" grpId="0" animBg="1"/>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0442A30D9647FA4BAD3FC94A67E07A7F" ma:contentTypeVersion="6" ma:contentTypeDescription="Create a new document." ma:contentTypeScope="" ma:versionID="05ac07cd325f90cc6ba7c91252bf1a12">
  <xsd:schema xmlns:xsd="http://www.w3.org/2001/XMLSchema" xmlns:xs="http://www.w3.org/2001/XMLSchema" xmlns:p="http://schemas.microsoft.com/office/2006/metadata/properties" xmlns:ns2="0df9fef6-0d42-4de1-8a88-216b78d070bc" xmlns:ns3="2f829eff-faf7-4037-a683-2ae816cb458b" targetNamespace="http://schemas.microsoft.com/office/2006/metadata/properties" ma:root="true" ma:fieldsID="8c6663c0bc7c4d4db613fca4fa260a75" ns2:_="" ns3:_="">
    <xsd:import namespace="0df9fef6-0d42-4de1-8a88-216b78d070bc"/>
    <xsd:import namespace="2f829eff-faf7-4037-a683-2ae816cb458b"/>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df9fef6-0d42-4de1-8a88-216b78d070b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f829eff-faf7-4037-a683-2ae816cb458b"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1895BDC6-716E-436A-85C7-36F7B0F70E9B}"/>
</file>

<file path=customXml/itemProps2.xml><?xml version="1.0" encoding="utf-8"?>
<ds:datastoreItem xmlns:ds="http://schemas.openxmlformats.org/officeDocument/2006/customXml" ds:itemID="{3DE86794-A2C7-4F4B-BF4E-67A90A7D8CF9}"/>
</file>

<file path=customXml/itemProps3.xml><?xml version="1.0" encoding="utf-8"?>
<ds:datastoreItem xmlns:ds="http://schemas.openxmlformats.org/officeDocument/2006/customXml" ds:itemID="{A300817E-808F-4294-A8CE-9F87711F4C84}"/>
</file>

<file path=docProps/app.xml><?xml version="1.0" encoding="utf-8"?>
<Properties xmlns="http://schemas.openxmlformats.org/officeDocument/2006/extended-properties" xmlns:vt="http://schemas.openxmlformats.org/officeDocument/2006/docPropsVTypes">
  <TotalTime>72</TotalTime>
  <Words>243</Words>
  <Application>Microsoft Office PowerPoint</Application>
  <PresentationFormat>Widescreen</PresentationFormat>
  <Paragraphs>26</Paragraphs>
  <Slides>6</Slides>
  <Notes>0</Notes>
  <HiddenSlides>0</HiddenSlides>
  <MMClips>1</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6</vt:i4>
      </vt:variant>
    </vt:vector>
  </HeadingPairs>
  <TitlesOfParts>
    <vt:vector size="11" baseType="lpstr">
      <vt:lpstr>Arial</vt:lpstr>
      <vt:lpstr>Calibri</vt:lpstr>
      <vt:lpstr>Calibri Light</vt:lpstr>
      <vt:lpstr>Goudy Old Style</vt:lpstr>
      <vt:lpstr>Office Theme</vt:lpstr>
      <vt:lpstr>The Worrysaurus</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Worrysaurus</dc:title>
  <dc:creator>karen hallam</dc:creator>
  <cp:lastModifiedBy>karen hallam</cp:lastModifiedBy>
  <cp:revision>8</cp:revision>
  <dcterms:created xsi:type="dcterms:W3CDTF">2021-02-08T09:02:57Z</dcterms:created>
  <dcterms:modified xsi:type="dcterms:W3CDTF">2021-02-08T10:15:24Z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0x0101000442A30D9647FA4BAD3FC94A67E07A7F</vt:lpwstr>
  </property>
</Properties>
</file>