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9B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660"/>
  </p:normalViewPr>
  <p:slideViewPr>
    <p:cSldViewPr snapToGrid="0">
      <p:cViewPr varScale="1">
        <p:scale>
          <a:sx n="83" d="100"/>
          <a:sy n="83" d="100"/>
        </p:scale>
        <p:origin x="163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061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693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580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16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42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1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721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408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464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656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361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7A583B-5930-43BB-8CE0-C9E27B85A3E7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42175-03FA-46AF-A08B-CA761B562A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91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>
            <a:extLst>
              <a:ext uri="{FF2B5EF4-FFF2-40B4-BE49-F238E27FC236}">
                <a16:creationId xmlns:a16="http://schemas.microsoft.com/office/drawing/2014/main" id="{F50468F6-4752-D653-4A9B-49834F258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3401" y="4659433"/>
            <a:ext cx="853180" cy="81905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5C17CE3-5C48-C71A-A809-7DBCDA8C3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470" y="2607726"/>
            <a:ext cx="814628" cy="648589"/>
          </a:xfrm>
          <a:prstGeom prst="rect">
            <a:avLst/>
          </a:prstGeom>
          <a:noFill/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B05B7E1-4D98-6497-EBC2-E388BC319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1195" y="2639452"/>
            <a:ext cx="751248" cy="5853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B970044-D42D-ED7B-43A8-D75BEADFBB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3950" y="2581966"/>
            <a:ext cx="845161" cy="71970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DDB2582-3BB3-28B3-4403-F70F814599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1987" y="4626791"/>
            <a:ext cx="663583" cy="55378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9B9B7C-04D5-6DEE-F7C5-E233D2BA6265}"/>
              </a:ext>
            </a:extLst>
          </p:cNvPr>
          <p:cNvSpPr/>
          <p:nvPr/>
        </p:nvSpPr>
        <p:spPr>
          <a:xfrm>
            <a:off x="119270" y="106017"/>
            <a:ext cx="9660834" cy="6626087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E61F51A9-2BBF-5A9C-A3C5-5AA4A0E1E622}"/>
              </a:ext>
            </a:extLst>
          </p:cNvPr>
          <p:cNvSpPr txBox="1"/>
          <p:nvPr/>
        </p:nvSpPr>
        <p:spPr>
          <a:xfrm>
            <a:off x="520879" y="165652"/>
            <a:ext cx="8857615" cy="876300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Religious Education</a:t>
            </a:r>
            <a:endParaRPr lang="en-GB" sz="105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n>
                  <a:noFill/>
                </a:ln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What is the key knowledge for the 6 main faith? </a:t>
            </a:r>
            <a:endParaRPr lang="en-GB" sz="1050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749A3F-4BDD-F21E-303A-565CD38EF2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0333" y="165652"/>
            <a:ext cx="813580" cy="75842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C68F16-9F0F-1D79-81B2-6AB0963EE5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45636" y="144261"/>
            <a:ext cx="1081962" cy="8763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E1AFAE1-08B6-619A-B0F8-5EE60D9D1FA6}"/>
              </a:ext>
            </a:extLst>
          </p:cNvPr>
          <p:cNvSpPr/>
          <p:nvPr/>
        </p:nvSpPr>
        <p:spPr>
          <a:xfrm>
            <a:off x="193585" y="1041952"/>
            <a:ext cx="9493754" cy="309770"/>
          </a:xfrm>
          <a:prstGeom prst="rect">
            <a:avLst/>
          </a:prstGeom>
          <a:solidFill>
            <a:srgbClr val="E19BE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C51F8B-276A-42EC-E18F-A55E457090F6}"/>
              </a:ext>
            </a:extLst>
          </p:cNvPr>
          <p:cNvSpPr/>
          <p:nvPr/>
        </p:nvSpPr>
        <p:spPr>
          <a:xfrm>
            <a:off x="218661" y="2612330"/>
            <a:ext cx="3107634" cy="1986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2FFA1B-6348-7C6C-ACE9-FCABEB8F8A37}"/>
              </a:ext>
            </a:extLst>
          </p:cNvPr>
          <p:cNvSpPr/>
          <p:nvPr/>
        </p:nvSpPr>
        <p:spPr>
          <a:xfrm>
            <a:off x="3399182" y="2607361"/>
            <a:ext cx="3107634" cy="1986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12417B-0276-20CE-90F3-6BB58A2EF835}"/>
              </a:ext>
            </a:extLst>
          </p:cNvPr>
          <p:cNvSpPr/>
          <p:nvPr/>
        </p:nvSpPr>
        <p:spPr>
          <a:xfrm>
            <a:off x="6576391" y="2607626"/>
            <a:ext cx="3107634" cy="1986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C3F1608-9459-C054-73F4-7E283E7A1697}"/>
              </a:ext>
            </a:extLst>
          </p:cNvPr>
          <p:cNvSpPr/>
          <p:nvPr/>
        </p:nvSpPr>
        <p:spPr>
          <a:xfrm>
            <a:off x="218661" y="4651507"/>
            <a:ext cx="3107634" cy="1986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AD9AC63-374D-99D7-42BD-349274AF9B91}"/>
              </a:ext>
            </a:extLst>
          </p:cNvPr>
          <p:cNvSpPr/>
          <p:nvPr/>
        </p:nvSpPr>
        <p:spPr>
          <a:xfrm>
            <a:off x="3399182" y="4646538"/>
            <a:ext cx="3107634" cy="19861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5A1FDA4-8408-9403-9359-1000F5151D20}"/>
              </a:ext>
            </a:extLst>
          </p:cNvPr>
          <p:cNvSpPr/>
          <p:nvPr/>
        </p:nvSpPr>
        <p:spPr>
          <a:xfrm>
            <a:off x="6576391" y="4646803"/>
            <a:ext cx="3107634" cy="19861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Box 1">
            <a:extLst>
              <a:ext uri="{FF2B5EF4-FFF2-40B4-BE49-F238E27FC236}">
                <a16:creationId xmlns:a16="http://schemas.microsoft.com/office/drawing/2014/main" id="{505496C1-0546-F2BF-6D68-F2A81CFE8C7B}"/>
              </a:ext>
            </a:extLst>
          </p:cNvPr>
          <p:cNvSpPr txBox="1"/>
          <p:nvPr/>
        </p:nvSpPr>
        <p:spPr>
          <a:xfrm>
            <a:off x="373452" y="1055492"/>
            <a:ext cx="8857615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Timeline of main celebrations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Text Box 1">
            <a:extLst>
              <a:ext uri="{FF2B5EF4-FFF2-40B4-BE49-F238E27FC236}">
                <a16:creationId xmlns:a16="http://schemas.microsoft.com/office/drawing/2014/main" id="{B610884A-1729-091E-2E83-9A7555296BD6}"/>
              </a:ext>
            </a:extLst>
          </p:cNvPr>
          <p:cNvSpPr txBox="1"/>
          <p:nvPr/>
        </p:nvSpPr>
        <p:spPr>
          <a:xfrm>
            <a:off x="-116210" y="1359864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January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 Box 1">
            <a:extLst>
              <a:ext uri="{FF2B5EF4-FFF2-40B4-BE49-F238E27FC236}">
                <a16:creationId xmlns:a16="http://schemas.microsoft.com/office/drawing/2014/main" id="{3BDD2531-088A-7D34-9E9A-050ADE70274D}"/>
              </a:ext>
            </a:extLst>
          </p:cNvPr>
          <p:cNvSpPr txBox="1"/>
          <p:nvPr/>
        </p:nvSpPr>
        <p:spPr>
          <a:xfrm>
            <a:off x="665942" y="1362258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February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 Box 1">
            <a:extLst>
              <a:ext uri="{FF2B5EF4-FFF2-40B4-BE49-F238E27FC236}">
                <a16:creationId xmlns:a16="http://schemas.microsoft.com/office/drawing/2014/main" id="{D0069926-B36B-07BC-33F0-EA7AE215B618}"/>
              </a:ext>
            </a:extLst>
          </p:cNvPr>
          <p:cNvSpPr txBox="1"/>
          <p:nvPr/>
        </p:nvSpPr>
        <p:spPr>
          <a:xfrm>
            <a:off x="1480942" y="1373113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March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 Box 1">
            <a:extLst>
              <a:ext uri="{FF2B5EF4-FFF2-40B4-BE49-F238E27FC236}">
                <a16:creationId xmlns:a16="http://schemas.microsoft.com/office/drawing/2014/main" id="{89406D15-9DB8-A482-413C-C4764A0508FC}"/>
              </a:ext>
            </a:extLst>
          </p:cNvPr>
          <p:cNvSpPr txBox="1"/>
          <p:nvPr/>
        </p:nvSpPr>
        <p:spPr>
          <a:xfrm>
            <a:off x="2238695" y="1361050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April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Text Box 1">
            <a:extLst>
              <a:ext uri="{FF2B5EF4-FFF2-40B4-BE49-F238E27FC236}">
                <a16:creationId xmlns:a16="http://schemas.microsoft.com/office/drawing/2014/main" id="{555112EA-3975-C8CF-1D16-A26C01AAF730}"/>
              </a:ext>
            </a:extLst>
          </p:cNvPr>
          <p:cNvSpPr txBox="1"/>
          <p:nvPr/>
        </p:nvSpPr>
        <p:spPr>
          <a:xfrm>
            <a:off x="2929773" y="1362533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May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 Box 1">
            <a:extLst>
              <a:ext uri="{FF2B5EF4-FFF2-40B4-BE49-F238E27FC236}">
                <a16:creationId xmlns:a16="http://schemas.microsoft.com/office/drawing/2014/main" id="{D695D406-9245-9FCA-E4B7-CE4B2FB3C049}"/>
              </a:ext>
            </a:extLst>
          </p:cNvPr>
          <p:cNvSpPr txBox="1"/>
          <p:nvPr/>
        </p:nvSpPr>
        <p:spPr>
          <a:xfrm>
            <a:off x="3614501" y="1359995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June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Text Box 1">
            <a:extLst>
              <a:ext uri="{FF2B5EF4-FFF2-40B4-BE49-F238E27FC236}">
                <a16:creationId xmlns:a16="http://schemas.microsoft.com/office/drawing/2014/main" id="{35B89ACB-7334-98C1-0095-8581E49D9FA4}"/>
              </a:ext>
            </a:extLst>
          </p:cNvPr>
          <p:cNvSpPr txBox="1"/>
          <p:nvPr/>
        </p:nvSpPr>
        <p:spPr>
          <a:xfrm>
            <a:off x="4318910" y="1366257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July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Text Box 1">
            <a:extLst>
              <a:ext uri="{FF2B5EF4-FFF2-40B4-BE49-F238E27FC236}">
                <a16:creationId xmlns:a16="http://schemas.microsoft.com/office/drawing/2014/main" id="{5E8D01B5-194D-1A8A-9FF2-7BBC75C30D83}"/>
              </a:ext>
            </a:extLst>
          </p:cNvPr>
          <p:cNvSpPr txBox="1"/>
          <p:nvPr/>
        </p:nvSpPr>
        <p:spPr>
          <a:xfrm>
            <a:off x="5098888" y="1363719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August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Text Box 1">
            <a:extLst>
              <a:ext uri="{FF2B5EF4-FFF2-40B4-BE49-F238E27FC236}">
                <a16:creationId xmlns:a16="http://schemas.microsoft.com/office/drawing/2014/main" id="{D84F5788-1B47-71B4-7FF1-20A9D9AB851C}"/>
              </a:ext>
            </a:extLst>
          </p:cNvPr>
          <p:cNvSpPr txBox="1"/>
          <p:nvPr/>
        </p:nvSpPr>
        <p:spPr>
          <a:xfrm>
            <a:off x="5986829" y="1358446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September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Text Box 1">
            <a:extLst>
              <a:ext uri="{FF2B5EF4-FFF2-40B4-BE49-F238E27FC236}">
                <a16:creationId xmlns:a16="http://schemas.microsoft.com/office/drawing/2014/main" id="{18D230B2-7B70-0892-14E1-FCC1EB7AA564}"/>
              </a:ext>
            </a:extLst>
          </p:cNvPr>
          <p:cNvSpPr txBox="1"/>
          <p:nvPr/>
        </p:nvSpPr>
        <p:spPr>
          <a:xfrm>
            <a:off x="6817607" y="1359083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October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Text Box 1">
            <a:extLst>
              <a:ext uri="{FF2B5EF4-FFF2-40B4-BE49-F238E27FC236}">
                <a16:creationId xmlns:a16="http://schemas.microsoft.com/office/drawing/2014/main" id="{B82ED0C0-511F-2BEB-E3B0-5A6487A665F7}"/>
              </a:ext>
            </a:extLst>
          </p:cNvPr>
          <p:cNvSpPr txBox="1"/>
          <p:nvPr/>
        </p:nvSpPr>
        <p:spPr>
          <a:xfrm>
            <a:off x="7712516" y="1362170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November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2" name="Text Box 1">
            <a:extLst>
              <a:ext uri="{FF2B5EF4-FFF2-40B4-BE49-F238E27FC236}">
                <a16:creationId xmlns:a16="http://schemas.microsoft.com/office/drawing/2014/main" id="{BC47DE8F-B476-678C-A6DF-493882DC9486}"/>
              </a:ext>
            </a:extLst>
          </p:cNvPr>
          <p:cNvSpPr txBox="1"/>
          <p:nvPr/>
        </p:nvSpPr>
        <p:spPr>
          <a:xfrm>
            <a:off x="8600085" y="1359995"/>
            <a:ext cx="1198173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December</a:t>
            </a:r>
            <a:endParaRPr lang="en-GB" sz="7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Text Box 1">
            <a:extLst>
              <a:ext uri="{FF2B5EF4-FFF2-40B4-BE49-F238E27FC236}">
                <a16:creationId xmlns:a16="http://schemas.microsoft.com/office/drawing/2014/main" id="{BBA5FD26-A525-DA67-CBD8-B47B840496F1}"/>
              </a:ext>
            </a:extLst>
          </p:cNvPr>
          <p:cNvSpPr txBox="1"/>
          <p:nvPr/>
        </p:nvSpPr>
        <p:spPr>
          <a:xfrm>
            <a:off x="4544" y="1575941"/>
            <a:ext cx="996430" cy="400429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H&amp;S)  </a:t>
            </a:r>
            <a:r>
              <a:rPr lang="en-GB" sz="800" dirty="0" err="1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Lohri</a:t>
            </a: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500" dirty="0">
              <a:solidFill>
                <a:srgbClr val="7030A0"/>
              </a:solidFill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Text Box 1">
            <a:extLst>
              <a:ext uri="{FF2B5EF4-FFF2-40B4-BE49-F238E27FC236}">
                <a16:creationId xmlns:a16="http://schemas.microsoft.com/office/drawing/2014/main" id="{6BF9F6E0-21D5-9FDB-3E1F-1F6812FDDD9D}"/>
              </a:ext>
            </a:extLst>
          </p:cNvPr>
          <p:cNvSpPr txBox="1"/>
          <p:nvPr/>
        </p:nvSpPr>
        <p:spPr>
          <a:xfrm>
            <a:off x="1385971" y="1568884"/>
            <a:ext cx="1336017" cy="725466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C) Shrove Tuesday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Lent 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(H) Holi</a:t>
            </a:r>
            <a:endParaRPr lang="en-GB" sz="500" dirty="0">
              <a:solidFill>
                <a:srgbClr val="7030A0"/>
              </a:solidFill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Text Box 1">
            <a:extLst>
              <a:ext uri="{FF2B5EF4-FFF2-40B4-BE49-F238E27FC236}">
                <a16:creationId xmlns:a16="http://schemas.microsoft.com/office/drawing/2014/main" id="{5D69EEB8-AFFD-B94B-4DD1-1E0694001094}"/>
              </a:ext>
            </a:extLst>
          </p:cNvPr>
          <p:cNvSpPr txBox="1"/>
          <p:nvPr/>
        </p:nvSpPr>
        <p:spPr>
          <a:xfrm>
            <a:off x="2966927" y="1588967"/>
            <a:ext cx="1141008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I) Eid-Al-Fitr</a:t>
            </a:r>
          </a:p>
        </p:txBody>
      </p:sp>
      <p:sp>
        <p:nvSpPr>
          <p:cNvPr id="37" name="Text Box 1">
            <a:extLst>
              <a:ext uri="{FF2B5EF4-FFF2-40B4-BE49-F238E27FC236}">
                <a16:creationId xmlns:a16="http://schemas.microsoft.com/office/drawing/2014/main" id="{A9AE0290-2B12-ED46-3F77-6F00E9999195}"/>
              </a:ext>
            </a:extLst>
          </p:cNvPr>
          <p:cNvSpPr txBox="1"/>
          <p:nvPr/>
        </p:nvSpPr>
        <p:spPr>
          <a:xfrm>
            <a:off x="2288061" y="1579493"/>
            <a:ext cx="1140460" cy="725466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I) Ramadan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(C) Passover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Good Friday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Easter Sunday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St. George’s Day</a:t>
            </a:r>
          </a:p>
        </p:txBody>
      </p:sp>
      <p:sp>
        <p:nvSpPr>
          <p:cNvPr id="38" name="Text Box 1">
            <a:extLst>
              <a:ext uri="{FF2B5EF4-FFF2-40B4-BE49-F238E27FC236}">
                <a16:creationId xmlns:a16="http://schemas.microsoft.com/office/drawing/2014/main" id="{42BF61F5-32E5-E253-93E2-900BCD19A63E}"/>
              </a:ext>
            </a:extLst>
          </p:cNvPr>
          <p:cNvSpPr txBox="1"/>
          <p:nvPr/>
        </p:nvSpPr>
        <p:spPr>
          <a:xfrm>
            <a:off x="3827972" y="1588967"/>
            <a:ext cx="750075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J) </a:t>
            </a:r>
            <a:r>
              <a:rPr lang="en-GB" sz="800" dirty="0" err="1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Shavout</a:t>
            </a:r>
            <a:endParaRPr lang="en-GB" sz="800" dirty="0">
              <a:solidFill>
                <a:srgbClr val="7030A0"/>
              </a:solidFill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Text Box 1">
            <a:extLst>
              <a:ext uri="{FF2B5EF4-FFF2-40B4-BE49-F238E27FC236}">
                <a16:creationId xmlns:a16="http://schemas.microsoft.com/office/drawing/2014/main" id="{35E3B035-A265-4EDE-FDC9-4EAEA1390160}"/>
              </a:ext>
            </a:extLst>
          </p:cNvPr>
          <p:cNvSpPr txBox="1"/>
          <p:nvPr/>
        </p:nvSpPr>
        <p:spPr>
          <a:xfrm>
            <a:off x="4430071" y="1583169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I) Eid-Al-Adha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(C) St </a:t>
            </a:r>
            <a:r>
              <a:rPr lang="en-GB" sz="800" dirty="0" err="1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Swithen’s</a:t>
            </a: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Day</a:t>
            </a:r>
          </a:p>
        </p:txBody>
      </p:sp>
      <p:sp>
        <p:nvSpPr>
          <p:cNvPr id="40" name="Text Box 1">
            <a:extLst>
              <a:ext uri="{FF2B5EF4-FFF2-40B4-BE49-F238E27FC236}">
                <a16:creationId xmlns:a16="http://schemas.microsoft.com/office/drawing/2014/main" id="{E2D76B57-342B-CA77-0F11-6965D10AF7A2}"/>
              </a:ext>
            </a:extLst>
          </p:cNvPr>
          <p:cNvSpPr txBox="1"/>
          <p:nvPr/>
        </p:nvSpPr>
        <p:spPr>
          <a:xfrm>
            <a:off x="5242788" y="1575941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H, S &amp; B) Raksha Bandhan</a:t>
            </a:r>
          </a:p>
        </p:txBody>
      </p:sp>
      <p:sp>
        <p:nvSpPr>
          <p:cNvPr id="41" name="Text Box 1">
            <a:extLst>
              <a:ext uri="{FF2B5EF4-FFF2-40B4-BE49-F238E27FC236}">
                <a16:creationId xmlns:a16="http://schemas.microsoft.com/office/drawing/2014/main" id="{2C2F9E5E-2D35-9C96-3682-F09E8A7AF481}"/>
              </a:ext>
            </a:extLst>
          </p:cNvPr>
          <p:cNvSpPr txBox="1"/>
          <p:nvPr/>
        </p:nvSpPr>
        <p:spPr>
          <a:xfrm>
            <a:off x="6105903" y="1568497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J) Rosh Hashana</a:t>
            </a:r>
          </a:p>
        </p:txBody>
      </p:sp>
      <p:sp>
        <p:nvSpPr>
          <p:cNvPr id="42" name="Text Box 1">
            <a:extLst>
              <a:ext uri="{FF2B5EF4-FFF2-40B4-BE49-F238E27FC236}">
                <a16:creationId xmlns:a16="http://schemas.microsoft.com/office/drawing/2014/main" id="{66F1A085-99BA-BD00-7145-EE9EE76280C5}"/>
              </a:ext>
            </a:extLst>
          </p:cNvPr>
          <p:cNvSpPr txBox="1"/>
          <p:nvPr/>
        </p:nvSpPr>
        <p:spPr>
          <a:xfrm>
            <a:off x="6945759" y="1563251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J) Yom Kippur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(H&amp;S) Diwali</a:t>
            </a:r>
          </a:p>
        </p:txBody>
      </p:sp>
      <p:sp>
        <p:nvSpPr>
          <p:cNvPr id="43" name="Text Box 1">
            <a:extLst>
              <a:ext uri="{FF2B5EF4-FFF2-40B4-BE49-F238E27FC236}">
                <a16:creationId xmlns:a16="http://schemas.microsoft.com/office/drawing/2014/main" id="{A16B1333-54E8-30EA-56EB-5997419AF88A}"/>
              </a:ext>
            </a:extLst>
          </p:cNvPr>
          <p:cNvSpPr txBox="1"/>
          <p:nvPr/>
        </p:nvSpPr>
        <p:spPr>
          <a:xfrm>
            <a:off x="7810515" y="1558005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C) Advent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 Andrew’s Day</a:t>
            </a:r>
          </a:p>
        </p:txBody>
      </p:sp>
      <p:sp>
        <p:nvSpPr>
          <p:cNvPr id="44" name="Text Box 1">
            <a:extLst>
              <a:ext uri="{FF2B5EF4-FFF2-40B4-BE49-F238E27FC236}">
                <a16:creationId xmlns:a16="http://schemas.microsoft.com/office/drawing/2014/main" id="{0F047427-C395-BD40-4B61-79C92D2ADB5C}"/>
              </a:ext>
            </a:extLst>
          </p:cNvPr>
          <p:cNvSpPr txBox="1"/>
          <p:nvPr/>
        </p:nvSpPr>
        <p:spPr>
          <a:xfrm>
            <a:off x="8713158" y="1544837"/>
            <a:ext cx="941867" cy="1153583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 J) Hanukkah</a:t>
            </a:r>
          </a:p>
          <a:p>
            <a:pPr algn="ctr">
              <a:spcAft>
                <a:spcPts val="600"/>
              </a:spcAft>
            </a:pPr>
            <a:r>
              <a:rPr lang="en-GB" sz="800" dirty="0">
                <a:solidFill>
                  <a:srgbClr val="7030A0"/>
                </a:solidFill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(C) Christmas</a:t>
            </a:r>
          </a:p>
        </p:txBody>
      </p:sp>
      <p:sp>
        <p:nvSpPr>
          <p:cNvPr id="45" name="Text Box 1">
            <a:extLst>
              <a:ext uri="{FF2B5EF4-FFF2-40B4-BE49-F238E27FC236}">
                <a16:creationId xmlns:a16="http://schemas.microsoft.com/office/drawing/2014/main" id="{AC731B01-FCA7-6E49-03DE-6C0134BA40C4}"/>
              </a:ext>
            </a:extLst>
          </p:cNvPr>
          <p:cNvSpPr txBox="1"/>
          <p:nvPr/>
        </p:nvSpPr>
        <p:spPr>
          <a:xfrm>
            <a:off x="-137764" y="2629086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(C) Christianity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C4727E28-72F2-3E05-20E2-3AEC2BF14F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89409" y="4669938"/>
            <a:ext cx="584666" cy="479829"/>
          </a:xfrm>
          <a:prstGeom prst="rect">
            <a:avLst/>
          </a:prstGeom>
        </p:spPr>
      </p:pic>
      <p:sp>
        <p:nvSpPr>
          <p:cNvPr id="58" name="Text Box 1">
            <a:extLst>
              <a:ext uri="{FF2B5EF4-FFF2-40B4-BE49-F238E27FC236}">
                <a16:creationId xmlns:a16="http://schemas.microsoft.com/office/drawing/2014/main" id="{3EFD71FA-6FE4-0B22-A7A1-14A3E33ABCFA}"/>
              </a:ext>
            </a:extLst>
          </p:cNvPr>
          <p:cNvSpPr txBox="1"/>
          <p:nvPr/>
        </p:nvSpPr>
        <p:spPr>
          <a:xfrm>
            <a:off x="2908561" y="2618063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(J) Judaism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9" name="Text Box 1">
            <a:extLst>
              <a:ext uri="{FF2B5EF4-FFF2-40B4-BE49-F238E27FC236}">
                <a16:creationId xmlns:a16="http://schemas.microsoft.com/office/drawing/2014/main" id="{B7CEF22D-B817-DAD9-6704-2F15763F2360}"/>
              </a:ext>
            </a:extLst>
          </p:cNvPr>
          <p:cNvSpPr txBox="1"/>
          <p:nvPr/>
        </p:nvSpPr>
        <p:spPr>
          <a:xfrm>
            <a:off x="5954886" y="2608614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(I) Islam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Text Box 1">
            <a:extLst>
              <a:ext uri="{FF2B5EF4-FFF2-40B4-BE49-F238E27FC236}">
                <a16:creationId xmlns:a16="http://schemas.microsoft.com/office/drawing/2014/main" id="{F898DE59-DDDC-2256-27A6-A02A14741C9F}"/>
              </a:ext>
            </a:extLst>
          </p:cNvPr>
          <p:cNvSpPr txBox="1"/>
          <p:nvPr/>
        </p:nvSpPr>
        <p:spPr>
          <a:xfrm>
            <a:off x="-221267" y="4647398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(H) Hinduism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Text Box 1">
            <a:extLst>
              <a:ext uri="{FF2B5EF4-FFF2-40B4-BE49-F238E27FC236}">
                <a16:creationId xmlns:a16="http://schemas.microsoft.com/office/drawing/2014/main" id="{BC3AB5CC-AE32-66CA-2D28-EC5EEAB3D4EA}"/>
              </a:ext>
            </a:extLst>
          </p:cNvPr>
          <p:cNvSpPr txBox="1"/>
          <p:nvPr/>
        </p:nvSpPr>
        <p:spPr>
          <a:xfrm>
            <a:off x="2888432" y="4649161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(S) Sikhism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2" name="Text Box 1">
            <a:extLst>
              <a:ext uri="{FF2B5EF4-FFF2-40B4-BE49-F238E27FC236}">
                <a16:creationId xmlns:a16="http://schemas.microsoft.com/office/drawing/2014/main" id="{5C610BC1-37CF-01AB-4127-7160DE6FD732}"/>
              </a:ext>
            </a:extLst>
          </p:cNvPr>
          <p:cNvSpPr txBox="1"/>
          <p:nvPr/>
        </p:nvSpPr>
        <p:spPr>
          <a:xfrm>
            <a:off x="6156530" y="4642202"/>
            <a:ext cx="2043254" cy="318048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5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(B) Buddhism</a:t>
            </a:r>
            <a:endParaRPr lang="en-GB" sz="8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3" name="Text Box 1">
            <a:extLst>
              <a:ext uri="{FF2B5EF4-FFF2-40B4-BE49-F238E27FC236}">
                <a16:creationId xmlns:a16="http://schemas.microsoft.com/office/drawing/2014/main" id="{3D1A10E1-E5A7-2642-8F8A-0DCAD7D0ECA9}"/>
              </a:ext>
            </a:extLst>
          </p:cNvPr>
          <p:cNvSpPr txBox="1"/>
          <p:nvPr/>
        </p:nvSpPr>
        <p:spPr>
          <a:xfrm>
            <a:off x="170442" y="2794202"/>
            <a:ext cx="3239294" cy="137702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Christians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30CE in Judea by Jesus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Church or Chapel led by a Priest or Vicar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Bible     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6" name="Text Box 1">
            <a:extLst>
              <a:ext uri="{FF2B5EF4-FFF2-40B4-BE49-F238E27FC236}">
                <a16:creationId xmlns:a16="http://schemas.microsoft.com/office/drawing/2014/main" id="{A5D21C89-AA71-32E8-55B7-70DB47F26DCC}"/>
              </a:ext>
            </a:extLst>
          </p:cNvPr>
          <p:cNvSpPr txBox="1"/>
          <p:nvPr/>
        </p:nvSpPr>
        <p:spPr>
          <a:xfrm>
            <a:off x="3349555" y="2802643"/>
            <a:ext cx="3239294" cy="102663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Jews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600BCE by Abraham in Israel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Synagogue led by the Rabbi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 Torah Scrolls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7" name="Text Box 1">
            <a:extLst>
              <a:ext uri="{FF2B5EF4-FFF2-40B4-BE49-F238E27FC236}">
                <a16:creationId xmlns:a16="http://schemas.microsoft.com/office/drawing/2014/main" id="{7AFFE190-8966-347A-8400-44A2EB930830}"/>
              </a:ext>
            </a:extLst>
          </p:cNvPr>
          <p:cNvSpPr txBox="1"/>
          <p:nvPr/>
        </p:nvSpPr>
        <p:spPr>
          <a:xfrm>
            <a:off x="6528804" y="2782171"/>
            <a:ext cx="3239294" cy="102663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Muslims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620CE in Mecca by Muhammed the Prophet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Mosque led by the Imam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 err="1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Qu’ran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9" name="Text Box 1">
            <a:extLst>
              <a:ext uri="{FF2B5EF4-FFF2-40B4-BE49-F238E27FC236}">
                <a16:creationId xmlns:a16="http://schemas.microsoft.com/office/drawing/2014/main" id="{67A09859-5C4C-DC55-D376-A79FAC42E307}"/>
              </a:ext>
            </a:extLst>
          </p:cNvPr>
          <p:cNvSpPr txBox="1"/>
          <p:nvPr/>
        </p:nvSpPr>
        <p:spPr>
          <a:xfrm>
            <a:off x="185998" y="4821833"/>
            <a:ext cx="3239294" cy="137702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Hindus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2300BCE in the Indus Valley – no founder recorded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Mandir led by a Pujari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Vedas     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0" name="Text Box 1">
            <a:extLst>
              <a:ext uri="{FF2B5EF4-FFF2-40B4-BE49-F238E27FC236}">
                <a16:creationId xmlns:a16="http://schemas.microsoft.com/office/drawing/2014/main" id="{6045E901-3E0F-DE25-74E2-A0BF0F1CB95B}"/>
              </a:ext>
            </a:extLst>
          </p:cNvPr>
          <p:cNvSpPr txBox="1"/>
          <p:nvPr/>
        </p:nvSpPr>
        <p:spPr>
          <a:xfrm>
            <a:off x="3371928" y="4817916"/>
            <a:ext cx="3239294" cy="102663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Sikhs 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1500CE in Punjab by Guru Nanak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Gurdwara led by anyone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Guru </a:t>
            </a:r>
            <a:r>
              <a:rPr lang="en-GB" sz="900" dirty="0" err="1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Granth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Sahib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1" name="Text Box 1">
            <a:extLst>
              <a:ext uri="{FF2B5EF4-FFF2-40B4-BE49-F238E27FC236}">
                <a16:creationId xmlns:a16="http://schemas.microsoft.com/office/drawing/2014/main" id="{E84959D2-ADB5-B173-DD2B-0DE1F065BF39}"/>
              </a:ext>
            </a:extLst>
          </p:cNvPr>
          <p:cNvSpPr txBox="1"/>
          <p:nvPr/>
        </p:nvSpPr>
        <p:spPr>
          <a:xfrm>
            <a:off x="6540230" y="4796165"/>
            <a:ext cx="3239294" cy="1026631"/>
          </a:xfrm>
          <a:prstGeom prst="rect">
            <a:avLst/>
          </a:prstGeom>
          <a:noFill/>
          <a:ln>
            <a:noFill/>
          </a:ln>
        </p:spPr>
        <p:txBody>
          <a:bodyPr rot="0" spcFirstLastPara="1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Followers:</a:t>
            </a:r>
            <a:r>
              <a:rPr lang="en-GB" sz="900" dirty="0">
                <a:ln>
                  <a:noFill/>
                </a:ln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Buddhists</a:t>
            </a:r>
            <a:endParaRPr lang="en-GB" sz="900" b="1" u="sng" dirty="0">
              <a:ln>
                <a:noFill/>
              </a:ln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Founded: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600BCE in India by Siddhartha Gautama (Buddha)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Place of Worship: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Temple led by the Abbot</a:t>
            </a:r>
            <a:endParaRPr lang="en-GB" sz="900" b="1" u="sng" dirty="0">
              <a:effectLst>
                <a:outerShdw blurRad="38100" dist="25400" dir="5400000" algn="ctr">
                  <a:srgbClr val="6E747A">
                    <a:alpha val="43000"/>
                  </a:srgbClr>
                </a:outerShdw>
              </a:effectLst>
              <a:latin typeface="Sassoon Primary Rg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Holy Text: </a:t>
            </a:r>
            <a:r>
              <a:rPr lang="en-GB" sz="900" dirty="0">
                <a:effectLst>
                  <a:outerShdw blurRad="38100" dist="25400" dir="5400000" algn="ctr">
                    <a:srgbClr val="6E747A">
                      <a:alpha val="43000"/>
                    </a:srgbClr>
                  </a:outerShdw>
                </a:effectLst>
                <a:latin typeface="Sassoon Primary Rg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Tripitaka</a:t>
            </a:r>
            <a:endParaRPr lang="en-GB" sz="600" b="1" u="sng" dirty="0">
              <a:effectLst/>
              <a:latin typeface="Sassoon Primary Rg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D6AAE90A-9DE6-53E8-1F1B-F5715F33F9BC}"/>
              </a:ext>
            </a:extLst>
          </p:cNvPr>
          <p:cNvSpPr txBox="1"/>
          <p:nvPr/>
        </p:nvSpPr>
        <p:spPr>
          <a:xfrm>
            <a:off x="3361152" y="3717823"/>
            <a:ext cx="31456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There is only one God</a:t>
            </a:r>
          </a:p>
          <a:p>
            <a:r>
              <a:rPr lang="en-US" sz="800" dirty="0">
                <a:latin typeface="Sassoon Primary Rg" pitchFamily="50" charset="0"/>
              </a:rPr>
              <a:t>* Special agreement (covenant) with Gold to uphold His laws</a:t>
            </a:r>
          </a:p>
          <a:p>
            <a:r>
              <a:rPr lang="en-US" sz="800" dirty="0">
                <a:latin typeface="Sassoon Primary Rg" pitchFamily="50" charset="0"/>
              </a:rPr>
              <a:t>* Jews are judged by how they live rather than what they believe</a:t>
            </a:r>
          </a:p>
          <a:p>
            <a:r>
              <a:rPr lang="en-US" sz="800" dirty="0">
                <a:latin typeface="Sassoon Primary Rg" pitchFamily="50" charset="0"/>
              </a:rPr>
              <a:t>* Shabbat (the 7</a:t>
            </a:r>
            <a:r>
              <a:rPr lang="en-US" sz="800" baseline="30000" dirty="0">
                <a:latin typeface="Sassoon Primary Rg" pitchFamily="50" charset="0"/>
              </a:rPr>
              <a:t>th</a:t>
            </a:r>
            <a:r>
              <a:rPr lang="en-US" sz="800" dirty="0">
                <a:latin typeface="Sassoon Primary Rg" pitchFamily="50" charset="0"/>
              </a:rPr>
              <a:t> day) is the most important day of the week – stop working and make time for God and family</a:t>
            </a:r>
            <a:endParaRPr lang="en-GB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65A331A-59B8-5856-BCDE-945DEE766C95}"/>
              </a:ext>
            </a:extLst>
          </p:cNvPr>
          <p:cNvSpPr txBox="1"/>
          <p:nvPr/>
        </p:nvSpPr>
        <p:spPr>
          <a:xfrm>
            <a:off x="166916" y="3693376"/>
            <a:ext cx="3145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The Holy Trinity – there is only one God, but that God is God the Father, God the Son and God the Holy Spirit</a:t>
            </a:r>
          </a:p>
          <a:p>
            <a:r>
              <a:rPr lang="en-US" sz="800" dirty="0">
                <a:latin typeface="Sassoon Primary Rg" pitchFamily="50" charset="0"/>
              </a:rPr>
              <a:t>* God created the world</a:t>
            </a:r>
          </a:p>
          <a:p>
            <a:r>
              <a:rPr lang="en-US" sz="800" dirty="0">
                <a:latin typeface="Sassoon Primary Rg" pitchFamily="50" charset="0"/>
              </a:rPr>
              <a:t>* God sent his son Jesus Christ to save humanity from their sins</a:t>
            </a:r>
          </a:p>
          <a:p>
            <a:r>
              <a:rPr lang="en-US" sz="800" dirty="0">
                <a:latin typeface="Sassoon Primary Rg" pitchFamily="50" charset="0"/>
              </a:rPr>
              <a:t>* Jesus was tortured, died, then rose from the dead after his crucifixion</a:t>
            </a:r>
          </a:p>
          <a:p>
            <a:r>
              <a:rPr lang="en-US" sz="800" dirty="0">
                <a:latin typeface="Sassoon Primary Rg" pitchFamily="50" charset="0"/>
              </a:rPr>
              <a:t>* The 10 Commandments – given by God to Moses and written in the Bible</a:t>
            </a:r>
            <a:endParaRPr lang="en-GB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5D8DC3B-20F7-8459-1D4C-CB1FF38DA106}"/>
              </a:ext>
            </a:extLst>
          </p:cNvPr>
          <p:cNvSpPr txBox="1"/>
          <p:nvPr/>
        </p:nvSpPr>
        <p:spPr>
          <a:xfrm>
            <a:off x="6536964" y="3675894"/>
            <a:ext cx="31456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Allah is the one and only God</a:t>
            </a:r>
          </a:p>
          <a:p>
            <a:r>
              <a:rPr lang="en-US" sz="800" dirty="0">
                <a:latin typeface="Sassoon Primary Rg" pitchFamily="50" charset="0"/>
              </a:rPr>
              <a:t>* Prophets (special messengers) -  Muhammed was the final prophet</a:t>
            </a:r>
          </a:p>
          <a:p>
            <a:r>
              <a:rPr lang="en-US" sz="800" dirty="0">
                <a:latin typeface="Sassoon Primary Rg" pitchFamily="50" charset="0"/>
              </a:rPr>
              <a:t>* Predestination – the belief that whatever God wills to happen, happens</a:t>
            </a:r>
          </a:p>
          <a:p>
            <a:r>
              <a:rPr lang="en-US" sz="800" dirty="0">
                <a:latin typeface="Sassoon Primary Rg" pitchFamily="50" charset="0"/>
              </a:rPr>
              <a:t>* The Day of Judgement – when all people will be judged by their beliefs and deeds</a:t>
            </a:r>
          </a:p>
          <a:p>
            <a:r>
              <a:rPr lang="en-US" sz="800" dirty="0">
                <a:latin typeface="Sassoon Primary Rg" pitchFamily="50" charset="0"/>
              </a:rPr>
              <a:t>* The </a:t>
            </a:r>
            <a:r>
              <a:rPr lang="en-US" sz="800" dirty="0" err="1">
                <a:latin typeface="Sassoon Primary Rg" pitchFamily="50" charset="0"/>
              </a:rPr>
              <a:t>Qu’ran</a:t>
            </a:r>
            <a:r>
              <a:rPr lang="en-US" sz="800" dirty="0">
                <a:latin typeface="Sassoon Primary Rg" pitchFamily="50" charset="0"/>
              </a:rPr>
              <a:t> – God’s revealed book containing the Five Pillars of Islam</a:t>
            </a:r>
            <a:endParaRPr lang="en-GB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868E5B14-606E-A6CF-0317-31E013F2C29B}"/>
              </a:ext>
            </a:extLst>
          </p:cNvPr>
          <p:cNvSpPr txBox="1"/>
          <p:nvPr/>
        </p:nvSpPr>
        <p:spPr>
          <a:xfrm>
            <a:off x="175645" y="5738241"/>
            <a:ext cx="3229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Hindus believe in a universal soul called Brahman</a:t>
            </a:r>
          </a:p>
          <a:p>
            <a:r>
              <a:rPr lang="en-US" sz="800" dirty="0">
                <a:latin typeface="Sassoon Primary Rg" pitchFamily="50" charset="0"/>
              </a:rPr>
              <a:t>* Murtis – deities of Gods or Goddesses e.g. Vishnu, Brahma, Shiva, Lakshmi</a:t>
            </a:r>
          </a:p>
          <a:p>
            <a:r>
              <a:rPr lang="en-US" sz="800" dirty="0">
                <a:latin typeface="Sassoon Primary Rg" pitchFamily="50" charset="0"/>
              </a:rPr>
              <a:t>* Truth is eternal – pursue knowledge and understanding of the truth</a:t>
            </a:r>
          </a:p>
          <a:p>
            <a:r>
              <a:rPr lang="en-US" sz="800" dirty="0">
                <a:latin typeface="Sassoon Primary Rg" pitchFamily="50" charset="0"/>
              </a:rPr>
              <a:t>* Reincarnation – Hindus believe that this is governed by Karma</a:t>
            </a:r>
          </a:p>
          <a:p>
            <a:r>
              <a:rPr lang="en-US" sz="800" dirty="0">
                <a:latin typeface="Sassoon Primary Rg" pitchFamily="50" charset="0"/>
              </a:rPr>
              <a:t>* Dharma – Hindus believe it is necessary to always do the right thing</a:t>
            </a:r>
          </a:p>
          <a:p>
            <a:r>
              <a:rPr lang="en-GB" sz="800" dirty="0">
                <a:latin typeface="Sassoon Primary Rg" pitchFamily="50" charset="0"/>
              </a:rPr>
              <a:t>* Moksha – the ultimate goal: liberation from the cycle of birth and rebirth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199F6789-FE3E-BB5F-B109-774C7905E644}"/>
              </a:ext>
            </a:extLst>
          </p:cNvPr>
          <p:cNvSpPr txBox="1"/>
          <p:nvPr/>
        </p:nvSpPr>
        <p:spPr>
          <a:xfrm>
            <a:off x="3356740" y="5719944"/>
            <a:ext cx="3229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There is only one God – always keep God in mind</a:t>
            </a:r>
          </a:p>
          <a:p>
            <a:r>
              <a:rPr lang="en-US" sz="800" dirty="0">
                <a:latin typeface="Sassoon Primary Rg" pitchFamily="50" charset="0"/>
              </a:rPr>
              <a:t>* All humans are children of God</a:t>
            </a:r>
          </a:p>
          <a:p>
            <a:r>
              <a:rPr lang="en-US" sz="800" dirty="0">
                <a:latin typeface="Sassoon Primary Rg" pitchFamily="50" charset="0"/>
              </a:rPr>
              <a:t>* Everyone is equal and should be treated the same</a:t>
            </a:r>
          </a:p>
          <a:p>
            <a:r>
              <a:rPr lang="en-US" sz="800" dirty="0">
                <a:latin typeface="Sassoon Primary Rg" pitchFamily="50" charset="0"/>
              </a:rPr>
              <a:t>* Reincarnation - life after death, as someone or something else </a:t>
            </a:r>
          </a:p>
          <a:p>
            <a:r>
              <a:rPr lang="en-US" sz="800" dirty="0">
                <a:latin typeface="Sassoon Primary Rg" pitchFamily="50" charset="0"/>
              </a:rPr>
              <a:t>* Live honestly and share with others</a:t>
            </a:r>
          </a:p>
          <a:p>
            <a:r>
              <a:rPr lang="en-GB" sz="800" dirty="0">
                <a:latin typeface="Sassoon Primary Rg" pitchFamily="50" charset="0"/>
              </a:rPr>
              <a:t>* The 5 K’s – Kesh, Kangha, Kara, Kachera, Kirpan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57C23E53-5469-D7B3-CBA8-9802AB208AA4}"/>
              </a:ext>
            </a:extLst>
          </p:cNvPr>
          <p:cNvSpPr txBox="1"/>
          <p:nvPr/>
        </p:nvSpPr>
        <p:spPr>
          <a:xfrm>
            <a:off x="6524338" y="5695924"/>
            <a:ext cx="3229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latin typeface="Sassoon Primary Rg" pitchFamily="50" charset="0"/>
              </a:rPr>
              <a:t>Beliefs:</a:t>
            </a:r>
          </a:p>
          <a:p>
            <a:r>
              <a:rPr lang="en-US" sz="800" dirty="0">
                <a:latin typeface="Sassoon Primary Rg" pitchFamily="50" charset="0"/>
              </a:rPr>
              <a:t>* Buddha was human, not a God</a:t>
            </a:r>
          </a:p>
          <a:p>
            <a:r>
              <a:rPr lang="en-US" sz="800" dirty="0">
                <a:latin typeface="Sassoon Primary Rg" pitchFamily="50" charset="0"/>
              </a:rPr>
              <a:t>* Sangha – becoming selfless by helping others</a:t>
            </a:r>
          </a:p>
          <a:p>
            <a:r>
              <a:rPr lang="en-US" sz="800" dirty="0">
                <a:latin typeface="Sassoon Primary Rg" pitchFamily="50" charset="0"/>
              </a:rPr>
              <a:t>* The Four Noble Truths</a:t>
            </a:r>
          </a:p>
          <a:p>
            <a:r>
              <a:rPr lang="en-US" sz="800" dirty="0">
                <a:latin typeface="Sassoon Primary Rg" pitchFamily="50" charset="0"/>
              </a:rPr>
              <a:t>* Dukkha – life is suffering, caused by craving and trying to control things</a:t>
            </a:r>
          </a:p>
          <a:p>
            <a:r>
              <a:rPr lang="en-US" sz="800" dirty="0">
                <a:latin typeface="Sassoon Primary Rg" pitchFamily="50" charset="0"/>
              </a:rPr>
              <a:t>* End suffering by living a day at a time and let go of these cravings</a:t>
            </a:r>
          </a:p>
          <a:p>
            <a:r>
              <a:rPr lang="en-GB" sz="800" dirty="0">
                <a:latin typeface="Sassoon Primary Rg" pitchFamily="50" charset="0"/>
              </a:rPr>
              <a:t>* The Noble 8-fold path is the path Buddhists follow to end the suffering</a:t>
            </a:r>
          </a:p>
        </p:txBody>
      </p:sp>
    </p:spTree>
    <p:extLst>
      <p:ext uri="{BB962C8B-B14F-4D97-AF65-F5344CB8AC3E}">
        <p14:creationId xmlns:p14="http://schemas.microsoft.com/office/powerpoint/2010/main" val="792377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227</TotalTime>
  <Words>714</Words>
  <Application>Microsoft Office PowerPoint</Application>
  <PresentationFormat>A4 Paper (210x297 mm)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Primary Rg</vt:lpstr>
      <vt:lpstr>XCCW Joined 1a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Coleman</dc:creator>
  <cp:lastModifiedBy>Gemma Coleman</cp:lastModifiedBy>
  <cp:revision>4</cp:revision>
  <dcterms:created xsi:type="dcterms:W3CDTF">2022-10-28T11:13:42Z</dcterms:created>
  <dcterms:modified xsi:type="dcterms:W3CDTF">2025-09-18T10:52:50Z</dcterms:modified>
</cp:coreProperties>
</file>