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744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262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711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274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923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8226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74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431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64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323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444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18F13-095B-44FF-AB42-D889793B24A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03014-C302-4265-ACEB-26FCFE5F36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364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4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../media/media6.m4a"/><Relationship Id="rId7" Type="http://schemas.openxmlformats.org/officeDocument/2006/relationships/image" Target="../media/image10.png"/><Relationship Id="rId12" Type="http://schemas.openxmlformats.org/officeDocument/2006/relationships/image" Target="../media/image4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1.png"/><Relationship Id="rId10" Type="http://schemas.openxmlformats.org/officeDocument/2006/relationships/image" Target="../media/image13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7.m4a"/><Relationship Id="rId7" Type="http://schemas.openxmlformats.org/officeDocument/2006/relationships/image" Target="../media/image16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17" y="93642"/>
            <a:ext cx="1680189" cy="89803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714766" y="93642"/>
            <a:ext cx="34772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w/c: 11th January 2021</a:t>
            </a:r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9630" y="5334552"/>
            <a:ext cx="9085442" cy="14140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3826" y="591102"/>
            <a:ext cx="6877050" cy="4743450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435"/>
    </mc:Choice>
    <mc:Fallback>
      <p:transition spd="slow" advTm="47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117" y="93642"/>
            <a:ext cx="1680189" cy="8980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21285911">
            <a:off x="473240" y="973008"/>
            <a:ext cx="94518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0" i="0" smtClean="0">
                <a:solidFill>
                  <a:srgbClr val="0070C0"/>
                </a:solidFill>
                <a:effectLst/>
                <a:latin typeface="XCCW Joined 1a" panose="03050602040000000000" pitchFamily="66" charset="0"/>
              </a:rPr>
              <a:t>What does this word mean to you?</a:t>
            </a:r>
            <a:endParaRPr lang="en-GB" sz="2000" dirty="0">
              <a:solidFill>
                <a:srgbClr val="0070C0"/>
              </a:solidFill>
              <a:latin typeface="XCCW Joined 1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26192" y="2191186"/>
            <a:ext cx="29729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0" i="0" dirty="0" smtClean="0">
                <a:effectLst/>
                <a:latin typeface="XCCW Joined 1a" panose="03050602040000000000" pitchFamily="66" charset="0"/>
              </a:rPr>
              <a:t>soldier</a:t>
            </a:r>
            <a:endParaRPr lang="en-GB" sz="4800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4214" y="1503427"/>
            <a:ext cx="4744726" cy="220651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38653" y="4985148"/>
            <a:ext cx="94518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0070C0"/>
                </a:solidFill>
                <a:effectLst/>
                <a:latin typeface="XCCW Joined 1a" panose="03050602040000000000" pitchFamily="66" charset="0"/>
              </a:rPr>
              <a:t>Do you know anyone who is in the army?</a:t>
            </a:r>
          </a:p>
          <a:p>
            <a:endParaRPr lang="en-GB" sz="2800" dirty="0">
              <a:solidFill>
                <a:srgbClr val="0070C0"/>
              </a:solidFill>
              <a:latin typeface="XCCW Joined 1a" panose="03050602040000000000" pitchFamily="66" charset="0"/>
            </a:endParaRPr>
          </a:p>
          <a:p>
            <a:r>
              <a:rPr lang="en-GB" sz="2800" dirty="0" smtClean="0">
                <a:solidFill>
                  <a:srgbClr val="0070C0"/>
                </a:solidFill>
                <a:latin typeface="XCCW Joined 1a" panose="03050602040000000000" pitchFamily="66" charset="0"/>
              </a:rPr>
              <a:t>What do you think a soldier does?</a:t>
            </a:r>
            <a:endParaRPr lang="en-GB" sz="2800" dirty="0">
              <a:solidFill>
                <a:srgbClr val="0070C0"/>
              </a:solidFill>
              <a:latin typeface="XCCW Joined 1a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74698" y="4024379"/>
            <a:ext cx="116125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A soldier is a person who serves in the Army. </a:t>
            </a:r>
          </a:p>
          <a:p>
            <a:r>
              <a:rPr lang="en-GB" dirty="0" smtClean="0">
                <a:latin typeface="XCCW Joined 1a" panose="03050602040000000000" pitchFamily="66" charset="0"/>
              </a:rPr>
              <a:t>People can join the Army and begin training to be a soldier from the age of 16. </a:t>
            </a:r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941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682"/>
    </mc:Choice>
    <mc:Fallback>
      <p:transition spd="slow" advTm="52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17" y="93642"/>
            <a:ext cx="1680189" cy="8980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4331" y="195884"/>
            <a:ext cx="9270103" cy="649298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7117" y="1953183"/>
            <a:ext cx="22216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0" i="0" dirty="0" smtClean="0">
                <a:solidFill>
                  <a:srgbClr val="0070C0"/>
                </a:solidFill>
                <a:effectLst/>
                <a:latin typeface="XCCW Joined 1a" panose="03050602040000000000" pitchFamily="66" charset="0"/>
              </a:rPr>
              <a:t>Pause the video and have a look through this page either on your own or with a grown up or older brother or sister. </a:t>
            </a:r>
            <a:endParaRPr lang="en-GB" sz="1600" dirty="0">
              <a:solidFill>
                <a:srgbClr val="0070C0"/>
              </a:solidFill>
              <a:latin typeface="XCCW Joined 1a" panose="03050602040000000000" pitchFamily="66" charset="0"/>
            </a:endParaRPr>
          </a:p>
        </p:txBody>
      </p:sp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692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185"/>
    </mc:Choice>
    <mc:Fallback>
      <p:transition spd="slow" advTm="36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117" y="93642"/>
            <a:ext cx="1680189" cy="89803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2940" y="214312"/>
            <a:ext cx="9347245" cy="646807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117" y="1953183"/>
            <a:ext cx="238829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0" i="0" dirty="0" smtClean="0">
                <a:solidFill>
                  <a:srgbClr val="0070C0"/>
                </a:solidFill>
                <a:effectLst/>
                <a:latin typeface="XCCW Joined 1a" panose="03050602040000000000" pitchFamily="66" charset="0"/>
              </a:rPr>
              <a:t>During the Coronavirus pandemic the armed forces have been asked to help with testing, supporting lorry drivers at Dover and in many other ways.</a:t>
            </a:r>
            <a:endParaRPr lang="en-GB" sz="1600" dirty="0">
              <a:solidFill>
                <a:srgbClr val="0070C0"/>
              </a:solidFill>
              <a:latin typeface="XCCW Joined 1a" panose="03050602040000000000" pitchFamily="66" charset="0"/>
            </a:endParaRPr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1260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585"/>
    </mc:Choice>
    <mc:Fallback>
      <p:transition spd="slow" advTm="90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17" y="93642"/>
            <a:ext cx="1680189" cy="8980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3375" y="323436"/>
            <a:ext cx="8884962" cy="616613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83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36"/>
    </mc:Choice>
    <mc:Fallback>
      <p:transition spd="slow" advTm="430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117" y="93642"/>
            <a:ext cx="1680189" cy="89803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248716">
            <a:off x="576579" y="1556877"/>
            <a:ext cx="3057200" cy="42916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38454" y="219492"/>
            <a:ext cx="97162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XCCW Joined 1a" panose="03050602040000000000" pitchFamily="66" charset="0"/>
              </a:rPr>
              <a:t>Here are some activities that I will post for you to use along side our assembly…</a:t>
            </a:r>
            <a:endParaRPr lang="en-GB" sz="2400" dirty="0">
              <a:latin typeface="XCCW Joined 1a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4262" y="1256721"/>
            <a:ext cx="3688896" cy="24459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5603" y="4204415"/>
            <a:ext cx="3179782" cy="21433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107017">
            <a:off x="8346475" y="1957610"/>
            <a:ext cx="1751717" cy="23810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420167">
            <a:off x="9631179" y="3508517"/>
            <a:ext cx="1997303" cy="28525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327588">
            <a:off x="9989960" y="842670"/>
            <a:ext cx="1744747" cy="2374794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807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064"/>
    </mc:Choice>
    <mc:Fallback>
      <p:transition spd="slow" advTm="610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117" y="93642"/>
            <a:ext cx="1680189" cy="89803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917094" y="4089740"/>
            <a:ext cx="6096000" cy="2616101"/>
          </a:xfrm>
          <a:prstGeom prst="rect">
            <a:avLst/>
          </a:prstGeom>
          <a:ln w="57150">
            <a:solidFill>
              <a:srgbClr val="0070C0"/>
            </a:solidFill>
          </a:ln>
        </p:spPr>
        <p:txBody>
          <a:bodyPr>
            <a:spAutoFit/>
          </a:bodyPr>
          <a:lstStyle/>
          <a:p>
            <a:r>
              <a:rPr lang="en-GB" sz="1600" b="1" u="sng" dirty="0" smtClean="0">
                <a:latin typeface="Comic Sans MS" panose="030F0702030302020204" pitchFamily="66" charset="0"/>
              </a:rPr>
              <a:t>This Week’s Useful Vocabulary:</a:t>
            </a:r>
          </a:p>
          <a:p>
            <a:r>
              <a:rPr lang="en-GB" sz="1600" b="1" dirty="0" smtClean="0">
                <a:latin typeface="Comic Sans MS" panose="030F0702030302020204" pitchFamily="66" charset="0"/>
              </a:rPr>
              <a:t>Humanitarian</a:t>
            </a:r>
            <a:r>
              <a:rPr lang="en-GB" sz="1600" dirty="0" smtClean="0">
                <a:latin typeface="Comic Sans MS" panose="030F0702030302020204" pitchFamily="66" charset="0"/>
              </a:rPr>
              <a:t> – concerned with or seeking to promote human welfare. </a:t>
            </a:r>
          </a:p>
          <a:p>
            <a:r>
              <a:rPr lang="en-GB" sz="1600" b="1" dirty="0" smtClean="0">
                <a:latin typeface="Comic Sans MS" panose="030F0702030302020204" pitchFamily="66" charset="0"/>
              </a:rPr>
              <a:t>Mass</a:t>
            </a:r>
            <a:r>
              <a:rPr lang="en-GB" sz="1600" dirty="0" smtClean="0">
                <a:latin typeface="Comic Sans MS" panose="030F0702030302020204" pitchFamily="66" charset="0"/>
              </a:rPr>
              <a:t> – a large number. </a:t>
            </a:r>
          </a:p>
          <a:p>
            <a:r>
              <a:rPr lang="en-GB" sz="1600" b="1" dirty="0" smtClean="0">
                <a:latin typeface="Comic Sans MS" panose="030F0702030302020204" pitchFamily="66" charset="0"/>
              </a:rPr>
              <a:t>Military</a:t>
            </a:r>
            <a:r>
              <a:rPr lang="en-GB" sz="1600" dirty="0" smtClean="0">
                <a:latin typeface="Comic Sans MS" panose="030F0702030302020204" pitchFamily="66" charset="0"/>
              </a:rPr>
              <a:t> – relating to the armed forces of the country. </a:t>
            </a:r>
            <a:r>
              <a:rPr lang="en-GB" sz="1600" b="1" dirty="0" smtClean="0">
                <a:latin typeface="Comic Sans MS" panose="030F0702030302020204" pitchFamily="66" charset="0"/>
              </a:rPr>
              <a:t>Responsible</a:t>
            </a:r>
            <a:r>
              <a:rPr lang="en-GB" sz="1600" dirty="0" smtClean="0">
                <a:latin typeface="Comic Sans MS" panose="030F0702030302020204" pitchFamily="66" charset="0"/>
              </a:rPr>
              <a:t> – having an obligation to do something as part of your job or duty. </a:t>
            </a:r>
          </a:p>
          <a:p>
            <a:r>
              <a:rPr lang="en-GB" sz="1600" b="1" dirty="0" smtClean="0">
                <a:latin typeface="Comic Sans MS" panose="030F0702030302020204" pitchFamily="66" charset="0"/>
              </a:rPr>
              <a:t>Stranded</a:t>
            </a:r>
            <a:r>
              <a:rPr lang="en-GB" sz="1600" dirty="0" smtClean="0">
                <a:latin typeface="Comic Sans MS" panose="030F0702030302020204" pitchFamily="66" charset="0"/>
              </a:rPr>
              <a:t> – left without the means to move from somewhere. </a:t>
            </a:r>
          </a:p>
          <a:p>
            <a:r>
              <a:rPr lang="en-GB" sz="1600" b="1" dirty="0" smtClean="0">
                <a:latin typeface="Comic Sans MS" panose="030F0702030302020204" pitchFamily="66" charset="0"/>
              </a:rPr>
              <a:t>Varied</a:t>
            </a:r>
            <a:r>
              <a:rPr lang="en-GB" sz="1600" dirty="0" smtClean="0">
                <a:latin typeface="Comic Sans MS" panose="030F0702030302020204" pitchFamily="66" charset="0"/>
              </a:rPr>
              <a:t> – consisting of a number of different types or elements.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23906" y="222233"/>
            <a:ext cx="56695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0" i="0" dirty="0" smtClean="0">
                <a:solidFill>
                  <a:srgbClr val="0070C0"/>
                </a:solidFill>
                <a:effectLst/>
                <a:latin typeface="XCCW Joined 1a" panose="03050602040000000000" pitchFamily="66" charset="0"/>
              </a:rPr>
              <a:t>Reflection…</a:t>
            </a:r>
            <a:endParaRPr lang="en-GB" sz="4400" dirty="0">
              <a:solidFill>
                <a:srgbClr val="0070C0"/>
              </a:solidFill>
              <a:latin typeface="XCCW Joined 1a" panose="03050602040000000000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9122" y="1188588"/>
            <a:ext cx="91939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A soldier is someone who serves in the Army.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They wear a uniform and have many different jobs.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89122" y="2308832"/>
            <a:ext cx="101613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XCCW Joined 1a" panose="03050602040000000000" pitchFamily="66" charset="0"/>
              </a:rPr>
              <a:t>A soldier’s day can be very different depending on their role in the Army and whether they are on an operation or not. </a:t>
            </a: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r>
              <a:rPr lang="en-GB" dirty="0" smtClean="0">
                <a:latin typeface="XCCW Joined 1a" panose="03050602040000000000" pitchFamily="66" charset="0"/>
              </a:rPr>
              <a:t>Every soldier plays a part in protecting our nation.</a:t>
            </a:r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6897" y="250078"/>
            <a:ext cx="3267075" cy="14001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6181" y="3706075"/>
            <a:ext cx="2762250" cy="16573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2771" y="5103318"/>
            <a:ext cx="3133725" cy="1457325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6584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063"/>
    </mc:Choice>
    <mc:Fallback>
      <p:transition spd="slow" advTm="62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1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8.1|7.9|10.9|9.3|8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257</Words>
  <Application>Microsoft Office PowerPoint</Application>
  <PresentationFormat>Widescreen</PresentationFormat>
  <Paragraphs>24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Coleman</dc:creator>
  <cp:lastModifiedBy>Gemma Coleman</cp:lastModifiedBy>
  <cp:revision>7</cp:revision>
  <dcterms:created xsi:type="dcterms:W3CDTF">2021-01-12T09:59:16Z</dcterms:created>
  <dcterms:modified xsi:type="dcterms:W3CDTF">2021-01-12T11:12:45Z</dcterms:modified>
</cp:coreProperties>
</file>